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8" r:id="rId2"/>
    <p:sldId id="265" r:id="rId3"/>
    <p:sldId id="307" r:id="rId4"/>
    <p:sldId id="309" r:id="rId5"/>
    <p:sldId id="311" r:id="rId6"/>
    <p:sldId id="315" r:id="rId7"/>
    <p:sldId id="313" r:id="rId8"/>
    <p:sldId id="314" r:id="rId9"/>
    <p:sldId id="317" r:id="rId10"/>
    <p:sldId id="308" r:id="rId11"/>
    <p:sldId id="318" r:id="rId12"/>
    <p:sldId id="319" r:id="rId13"/>
    <p:sldId id="320" r:id="rId14"/>
    <p:sldId id="322" r:id="rId15"/>
    <p:sldId id="323" r:id="rId16"/>
    <p:sldId id="325" r:id="rId17"/>
    <p:sldId id="324" r:id="rId18"/>
    <p:sldId id="327" r:id="rId19"/>
    <p:sldId id="328" r:id="rId20"/>
    <p:sldId id="326" r:id="rId21"/>
    <p:sldId id="334" r:id="rId22"/>
    <p:sldId id="329" r:id="rId23"/>
    <p:sldId id="331" r:id="rId24"/>
    <p:sldId id="330" r:id="rId25"/>
    <p:sldId id="332" r:id="rId26"/>
    <p:sldId id="335" r:id="rId27"/>
    <p:sldId id="333" r:id="rId28"/>
    <p:sldId id="336" r:id="rId29"/>
    <p:sldId id="341" r:id="rId30"/>
    <p:sldId id="337" r:id="rId31"/>
    <p:sldId id="338" r:id="rId32"/>
    <p:sldId id="339" r:id="rId33"/>
    <p:sldId id="342" r:id="rId34"/>
    <p:sldId id="343" r:id="rId35"/>
    <p:sldId id="345" r:id="rId36"/>
    <p:sldId id="346" r:id="rId37"/>
    <p:sldId id="347" r:id="rId38"/>
    <p:sldId id="348" r:id="rId39"/>
    <p:sldId id="349" r:id="rId40"/>
    <p:sldId id="35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537" autoAdjust="0"/>
  </p:normalViewPr>
  <p:slideViewPr>
    <p:cSldViewPr>
      <p:cViewPr varScale="1">
        <p:scale>
          <a:sx n="80" d="100"/>
          <a:sy n="80" d="100"/>
        </p:scale>
        <p:origin x="11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C67A6-1392-450F-99F1-CD08C74B1BDB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00F92-5DDC-4DD4-8D16-02D2EB4FE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6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8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2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9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8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6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1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37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7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27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6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64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3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34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69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5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5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24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6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8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7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3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85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3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53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46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4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8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16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84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7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8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3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4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7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C60F-0631-411D-9627-9D90577B2F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8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600200" y="6519446"/>
            <a:ext cx="7543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bg1"/>
                </a:solidFill>
                <a:latin typeface="+mn-lt"/>
              </a:rPr>
              <a:t>Ubiquitous Multimedia Lab     Department of Computer Science and Engineering</a:t>
            </a:r>
            <a:endParaRPr lang="en-US" sz="1600" b="1" i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1CB508-7620-4F8B-BA1A-DE71CAE93BBE}" type="datetimeFigureOut">
              <a:rPr lang="en-US" smtClean="0"/>
              <a:pPr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631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8868"/>
            <a:ext cx="8229600" cy="3697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2150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549F-45FB-4023-B925-7178599C81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" descr="ub-logo-banner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B05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ision.caltech.edu/bouguetj/calib_doc/htmls/example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16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5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4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en.wikipedia.org/wiki/Eight-point_algorithm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://en.wikipedia.org/wiki/Stereoscopy" TargetMode="External"/><Relationship Id="rId4" Type="http://schemas.openxmlformats.org/officeDocument/2006/relationships/hyperlink" Target="http://en.wikipedia.org/wiki/Matrix_(mathematics)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DgGV3l82NT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i.fraunhofer.de/fields-of-competence/image-processing/research-groups/content-aware-image-processing/depth-image-based-rendering-with-advanced-texture-synthesis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rix_(mathematics)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hyperlink" Target="http://en.wikipedia.org/wiki/Stereoscop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98" y="1412776"/>
            <a:ext cx="8794812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CSE473/573 – </a:t>
            </a:r>
            <a:r>
              <a:rPr lang="en-US" dirty="0" smtClean="0"/>
              <a:t>Stereo and Multiple </a:t>
            </a:r>
            <a:r>
              <a:rPr lang="en-US" dirty="0" smtClean="0"/>
              <a:t>View Geometry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321297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Presented by</a:t>
            </a:r>
          </a:p>
          <a:p>
            <a:pPr algn="ctr"/>
            <a:r>
              <a:rPr lang="en-US" dirty="0" smtClean="0"/>
              <a:t>Radhakrishna Dasari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Depth From Disparity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62734"/>
            <a:ext cx="7518779" cy="50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Rectified Stereo Images as Input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834075"/>
            <a:ext cx="53625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Disparity map using Block Matching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925975"/>
            <a:ext cx="3219365" cy="2668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447799"/>
            <a:ext cx="8485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are noisy patches and bad depth </a:t>
            </a:r>
            <a:r>
              <a:rPr lang="en-US" dirty="0" smtClean="0"/>
              <a:t>estimates, </a:t>
            </a:r>
            <a:r>
              <a:rPr lang="en-US" dirty="0"/>
              <a:t>especially on the ceiling. 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These </a:t>
            </a:r>
            <a:r>
              <a:rPr lang="en-US" dirty="0"/>
              <a:t>are caused when no strong image features appear inside of the </a:t>
            </a:r>
            <a:r>
              <a:rPr lang="en-US" dirty="0" smtClean="0"/>
              <a:t>pixel </a:t>
            </a:r>
            <a:r>
              <a:rPr lang="en-US" dirty="0"/>
              <a:t>windows being compared. 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matching process is subject to noise since each pixel chooses its disparity independently of all the other pixels.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Disparity map using Dynamic Programming – Simple Example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7409" y="1527638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For optimal path </a:t>
            </a:r>
            <a:r>
              <a:rPr lang="en-US" dirty="0"/>
              <a:t>we use the underlying block matching metric as the cost </a:t>
            </a:r>
            <a:r>
              <a:rPr lang="en-US" dirty="0" smtClean="0"/>
              <a:t>function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constrain the disparities to only change by a certain amount between adjacent </a:t>
            </a:r>
            <a:r>
              <a:rPr lang="en-US" dirty="0" smtClean="0"/>
              <a:t>pixels (Smoothness of disparity) Lets say +/- 3 values of the neighbors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We assign a penalty for disparity disagreement between neighbors.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Hence most of the noisy blocks will be eliminated. Good matches will be preserved as block-matching cost function will dominate the penalty assigned for disparity disagreement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437112"/>
            <a:ext cx="3400815" cy="22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Depth from Disparity and Back-Projection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7409" y="1527638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With a stereo depth map and knowledge of the intrinsic parameters </a:t>
            </a:r>
            <a:r>
              <a:rPr lang="en-US" dirty="0" smtClean="0"/>
              <a:t>(focal length, image center) of </a:t>
            </a:r>
            <a:r>
              <a:rPr lang="en-US" dirty="0"/>
              <a:t>the camera, it is possible to </a:t>
            </a:r>
            <a:r>
              <a:rPr lang="en-US" dirty="0" smtClean="0"/>
              <a:t>back-project </a:t>
            </a:r>
            <a:r>
              <a:rPr lang="en-US" dirty="0"/>
              <a:t>image pixels into 3D </a:t>
            </a:r>
            <a:r>
              <a:rPr lang="en-US" dirty="0" smtClean="0"/>
              <a:t>points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Intrinsic Parameters of a camera are obtained using camera calibration techniques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7" y="3861048"/>
            <a:ext cx="3666178" cy="95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147" y="3546598"/>
            <a:ext cx="4585564" cy="2480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2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Camera Intrinsic Parameters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83568" y="1738545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Camera Calibration Matrix ‘K’ – 3x3 Upper triangular Matrix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Constitutes – Focal length of the camera ‘f’ , Principal Point (u0,v0), aspect </a:t>
            </a:r>
            <a:r>
              <a:rPr lang="en-US" dirty="0" smtClean="0"/>
              <a:t>ratio of the pixel </a:t>
            </a:r>
            <a:r>
              <a:rPr lang="en-US" dirty="0"/>
              <a:t>‘</a:t>
            </a:r>
            <a:r>
              <a:rPr lang="el-GR" dirty="0"/>
              <a:t>γ</a:t>
            </a:r>
            <a:r>
              <a:rPr lang="en-US" dirty="0"/>
              <a:t>’ and the skew ‘s’ of the sensor </a:t>
            </a:r>
            <a:r>
              <a:rPr lang="en-US" dirty="0" smtClean="0"/>
              <a:t>pixel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Intrinsic parameters can be estimated using camera calibration techniques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1" y="3581400"/>
            <a:ext cx="4376679" cy="2084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055" y="4245253"/>
            <a:ext cx="949207" cy="949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4160143"/>
            <a:ext cx="1483910" cy="1166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5326979"/>
            <a:ext cx="3129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Ideal image sensor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5355546"/>
            <a:ext cx="3129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Sensor pixel with skew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13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/>
              <a:t>Camera Calibration with grid templates</a:t>
            </a:r>
            <a:endParaRPr lang="en-US" sz="32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759657" cy="355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99" y="1736806"/>
            <a:ext cx="2928201" cy="448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74" y="4893831"/>
            <a:ext cx="5114925" cy="13906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5645" y="628037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  <a:hlinkClick r:id="rId6"/>
              </a:rPr>
              <a:t>Camera Calibration Toolbox on </a:t>
            </a:r>
            <a:r>
              <a:rPr lang="en-US" sz="1400" u="sng" dirty="0" err="1">
                <a:solidFill>
                  <a:srgbClr val="0000FF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  <a:hlinkClick r:id="rId6"/>
              </a:rPr>
              <a:t>Matlab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74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/>
              <a:t>Intrinsic &amp; Extrinsic Parameters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10026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transformation of point ‘p</a:t>
            </a:r>
            <a:r>
              <a:rPr lang="en-US" sz="800" dirty="0"/>
              <a:t>w</a:t>
            </a:r>
            <a:r>
              <a:rPr lang="en-US" dirty="0"/>
              <a:t>’ from world is related to the point on image </a:t>
            </a:r>
            <a:r>
              <a:rPr lang="en-US" dirty="0" smtClean="0"/>
              <a:t>plane ‘x’ </a:t>
            </a:r>
            <a:r>
              <a:rPr lang="en-US" dirty="0"/>
              <a:t>through the </a:t>
            </a:r>
            <a:r>
              <a:rPr lang="en-US" dirty="0" smtClean="0"/>
              <a:t>Projection Matrix ‘P’ which constitutes intrinsic and extrinsic parameters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Camera matrix – both intrinsic </a:t>
            </a:r>
            <a:r>
              <a:rPr lang="en-US" dirty="0" smtClean="0"/>
              <a:t>‘K’ (focal </a:t>
            </a:r>
            <a:r>
              <a:rPr lang="en-US" dirty="0"/>
              <a:t>length, principal point) and extrinsic parameters (Pose – ‘R’ rotation matrix and ‘t’ translation</a:t>
            </a:r>
            <a:r>
              <a:rPr lang="en-US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Projection Matrix or Camera Matrix ‘P’ is of dimension ‘3x4’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077072"/>
            <a:ext cx="4885767" cy="10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Projection Matrix ‘P’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10026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Special case of perspective </a:t>
            </a:r>
            <a:r>
              <a:rPr lang="en-US" altLang="en-US" dirty="0" smtClean="0"/>
              <a:t>projection – Orthographic Projection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Also </a:t>
            </a:r>
            <a:r>
              <a:rPr lang="en-US" altLang="en-US" dirty="0"/>
              <a:t>called “parallel projection”:  (x, y, z) </a:t>
            </a:r>
            <a:r>
              <a:rPr lang="en-US" altLang="en-US" dirty="0">
                <a:cs typeface="Arial" panose="020B0604020202020204" pitchFamily="34" charset="0"/>
              </a:rPr>
              <a:t>→ (x, y)</a:t>
            </a:r>
          </a:p>
          <a:p>
            <a:pPr lvl="1"/>
            <a:r>
              <a:rPr lang="en-US" altLang="en-US" dirty="0"/>
              <a:t>What’s the projection matrix</a:t>
            </a:r>
            <a:r>
              <a:rPr lang="en-US" altLang="en-US" dirty="0" smtClean="0"/>
              <a:t>?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grpSp>
        <p:nvGrpSpPr>
          <p:cNvPr id="8" name="Group 16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123728" y="2276872"/>
            <a:ext cx="4146550" cy="2138362"/>
            <a:chOff x="1420" y="1177"/>
            <a:chExt cx="3146" cy="1622"/>
          </a:xfrm>
        </p:grpSpPr>
        <p:sp>
          <p:nvSpPr>
            <p:cNvPr id="9" name="Freeform 16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7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9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2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393 h 1847"/>
                <a:gd name="T2" fmla="*/ 1265 w 1842"/>
                <a:gd name="T3" fmla="*/ 0 h 1847"/>
                <a:gd name="T4" fmla="*/ 1265 w 1842"/>
                <a:gd name="T5" fmla="*/ 706 h 1847"/>
                <a:gd name="T6" fmla="*/ 0 w 1842"/>
                <a:gd name="T7" fmla="*/ 1099 h 1847"/>
                <a:gd name="T8" fmla="*/ 0 w 1842"/>
                <a:gd name="T9" fmla="*/ 393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4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51" y="1377"/>
              <a:ext cx="456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700">
                  <a:solidFill>
                    <a:srgbClr val="000000"/>
                  </a:solidFill>
                  <a:latin typeface="Helvetica" panose="020B0604020202020204" pitchFamily="34" charset="0"/>
                </a:rPr>
                <a:t>Image</a:t>
              </a:r>
              <a:endParaRPr lang="en-US" altLang="en-US" sz="2000" b="1"/>
            </a:p>
          </p:txBody>
        </p:sp>
        <p:sp>
          <p:nvSpPr>
            <p:cNvPr id="15" name="Rectangle 14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47" y="1389"/>
              <a:ext cx="42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700">
                  <a:solidFill>
                    <a:srgbClr val="000000"/>
                  </a:solidFill>
                  <a:latin typeface="Helvetica" panose="020B0604020202020204" pitchFamily="34" charset="0"/>
                </a:rPr>
                <a:t>World</a:t>
              </a:r>
              <a:endParaRPr lang="en-US" altLang="en-US" sz="2000" b="1"/>
            </a:p>
          </p:txBody>
        </p:sp>
        <p:grpSp>
          <p:nvGrpSpPr>
            <p:cNvPr id="16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0" name="Freeform 150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51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52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3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5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7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8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5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979713" y="5276017"/>
            <a:ext cx="4752528" cy="1138600"/>
            <a:chOff x="1234" y="3441"/>
            <a:chExt cx="3230" cy="831"/>
          </a:xfrm>
        </p:grpSpPr>
        <p:pic>
          <p:nvPicPr>
            <p:cNvPr id="25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3441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3524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1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" y="3770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599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Projection Matrix ‘P’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10026"/>
            <a:ext cx="8485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/>
              <a:t>In general, for a perspective projection Matrix ‘P’ maps image point ‘x’ into world co-ordinates ‘X’ as</a:t>
            </a:r>
          </a:p>
          <a:p>
            <a:endParaRPr lang="en-US" altLang="en-US" dirty="0"/>
          </a:p>
          <a:p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The Projection Matrix (3x4) can be decomposed into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		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/>
              <a:t>(3x4</a:t>
            </a:r>
            <a:r>
              <a:rPr lang="en-US" altLang="en-US" dirty="0" smtClean="0"/>
              <a:t>) 	(3x3)                (</a:t>
            </a:r>
            <a:r>
              <a:rPr lang="en-US" altLang="en-US" dirty="0"/>
              <a:t>3x4</a:t>
            </a:r>
            <a:r>
              <a:rPr lang="en-US" altLang="en-US" dirty="0" smtClean="0"/>
              <a:t>)            (4x4)              (4x4)</a:t>
            </a:r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7" y="4149080"/>
            <a:ext cx="7276338" cy="168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086164"/>
            <a:ext cx="3096344" cy="14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7956" y="1988840"/>
            <a:ext cx="77508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Stereo Practical Demo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Camera Intrinsic and Extrinsic parameters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Essential and Fundamental Matrix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Multiple View </a:t>
            </a:r>
            <a:r>
              <a:rPr lang="en-US" dirty="0" smtClean="0"/>
              <a:t>Geometry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Multi-View Applications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23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Pure Rotational Model of </a:t>
            </a:r>
            <a:r>
              <a:rPr lang="en-US" sz="3200" dirty="0" smtClean="0"/>
              <a:t>Camera - Homography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9" y="2057400"/>
            <a:ext cx="3105150" cy="3381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668439"/>
            <a:ext cx="29718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05400" y="469004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α,</a:t>
            </a:r>
            <a:r>
              <a:rPr lang="el-GR" sz="1600" dirty="0" smtClean="0"/>
              <a:t>β</a:t>
            </a:r>
            <a:r>
              <a:rPr lang="en-US" sz="1600" dirty="0" smtClean="0"/>
              <a:t>,</a:t>
            </a:r>
            <a:r>
              <a:rPr lang="el-GR" sz="1600" dirty="0" smtClean="0"/>
              <a:t>γ</a:t>
            </a:r>
            <a:r>
              <a:rPr lang="en-US" sz="1600" dirty="0" smtClean="0"/>
              <a:t> are angle changes across roll, pitch and yaw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181" y="5755074"/>
            <a:ext cx="1780268" cy="47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5480266"/>
            <a:ext cx="3360043" cy="11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smtClean="0"/>
              <a:t>Homography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810027"/>
            <a:ext cx="7211144" cy="8174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/>
              <a:t>Suppose we have two images of a scene captured from a rotating camera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point ‘</a:t>
            </a:r>
            <a:r>
              <a:rPr lang="en-US" altLang="en-US" dirty="0"/>
              <a:t>x</a:t>
            </a:r>
            <a:r>
              <a:rPr lang="en-US" altLang="en-US" sz="1050" dirty="0"/>
              <a:t>1</a:t>
            </a:r>
            <a:r>
              <a:rPr lang="en-US" altLang="en-US" dirty="0"/>
              <a:t> </a:t>
            </a:r>
            <a:r>
              <a:rPr lang="en-US" altLang="en-US" dirty="0" smtClean="0"/>
              <a:t>’ in  Image1 is related to the world point ‘X’ by the equation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/>
              <a:t> </a:t>
            </a:r>
            <a:r>
              <a:rPr lang="en-US" altLang="en-US" dirty="0" smtClean="0"/>
              <a:t>                 </a:t>
            </a:r>
            <a:r>
              <a:rPr lang="en-US" altLang="en-US" sz="2800" dirty="0" smtClean="0"/>
              <a:t>  x</a:t>
            </a:r>
            <a:r>
              <a:rPr lang="en-US" altLang="en-US" sz="1400" dirty="0" smtClean="0"/>
              <a:t>1</a:t>
            </a:r>
            <a:r>
              <a:rPr lang="en-US" altLang="en-US" sz="2800" dirty="0" smtClean="0"/>
              <a:t> =  KR</a:t>
            </a:r>
            <a:r>
              <a:rPr lang="en-US" altLang="en-US" sz="1400" dirty="0" smtClean="0"/>
              <a:t>1</a:t>
            </a:r>
            <a:r>
              <a:rPr lang="en-US" altLang="en-US" sz="2800" dirty="0" smtClean="0"/>
              <a:t>X        </a:t>
            </a:r>
            <a:r>
              <a:rPr lang="en-US" altLang="en-US" dirty="0" smtClean="0"/>
              <a:t>which implies</a:t>
            </a:r>
            <a:r>
              <a:rPr lang="en-US" altLang="en-US" dirty="0" smtClean="0">
                <a:sym typeface="Wingdings" panose="05000000000000000000" pitchFamily="2" charset="2"/>
              </a:rPr>
              <a:t>    </a:t>
            </a:r>
            <a:r>
              <a:rPr lang="en-US" altLang="en-US" sz="2800" dirty="0" smtClean="0">
                <a:sym typeface="Wingdings" panose="05000000000000000000" pitchFamily="2" charset="2"/>
              </a:rPr>
              <a:t>X = </a:t>
            </a:r>
            <a:r>
              <a:rPr lang="en-US" altLang="en-US" sz="2800" dirty="0" smtClean="0"/>
              <a:t>R</a:t>
            </a:r>
            <a:r>
              <a:rPr lang="en-US" altLang="en-US" sz="1400" dirty="0" smtClean="0"/>
              <a:t>1</a:t>
            </a:r>
            <a:r>
              <a:rPr lang="en-US" altLang="en-US" sz="2800" baseline="30000" dirty="0" smtClean="0"/>
              <a:t>-1</a:t>
            </a:r>
            <a:r>
              <a:rPr lang="en-US" altLang="en-US" sz="2800" dirty="0" smtClean="0"/>
              <a:t>K</a:t>
            </a:r>
            <a:r>
              <a:rPr lang="en-US" altLang="en-US" sz="2800" baseline="30000" dirty="0" smtClean="0"/>
              <a:t>-1</a:t>
            </a:r>
            <a:r>
              <a:rPr lang="en-US" altLang="en-US" sz="2800" dirty="0" smtClean="0"/>
              <a:t> x</a:t>
            </a:r>
            <a:r>
              <a:rPr lang="en-US" altLang="en-US" sz="1400" dirty="0" smtClean="0"/>
              <a:t>1</a:t>
            </a:r>
            <a:r>
              <a:rPr lang="en-US" altLang="en-US" sz="2800" dirty="0" smtClean="0"/>
              <a:t> </a:t>
            </a:r>
            <a:r>
              <a:rPr lang="en-US" altLang="en-US" sz="2800" baseline="30000" dirty="0" smtClean="0"/>
              <a:t>   as</a:t>
            </a:r>
            <a:endParaRPr lang="en-US" altLang="en-US" baseline="30000" dirty="0" smtClean="0"/>
          </a:p>
          <a:p>
            <a:endParaRPr lang="en-US" altLang="en-US" baseline="30000" dirty="0"/>
          </a:p>
          <a:p>
            <a:r>
              <a:rPr lang="en-US" altLang="en-US" dirty="0" smtClean="0"/>
              <a:t>point </a:t>
            </a:r>
            <a:r>
              <a:rPr lang="en-US" altLang="en-US" dirty="0"/>
              <a:t>‘</a:t>
            </a:r>
            <a:r>
              <a:rPr lang="en-US" altLang="en-US" dirty="0" smtClean="0"/>
              <a:t>x</a:t>
            </a:r>
            <a:r>
              <a:rPr lang="en-US" altLang="en-US" sz="1050" dirty="0" smtClean="0"/>
              <a:t>2</a:t>
            </a:r>
            <a:r>
              <a:rPr lang="en-US" altLang="en-US" dirty="0" smtClean="0"/>
              <a:t> </a:t>
            </a:r>
            <a:r>
              <a:rPr lang="en-US" altLang="en-US" dirty="0"/>
              <a:t>’ in  </a:t>
            </a:r>
            <a:r>
              <a:rPr lang="en-US" altLang="en-US" dirty="0" smtClean="0"/>
              <a:t>Image2 </a:t>
            </a:r>
            <a:r>
              <a:rPr lang="en-US" altLang="en-US" dirty="0"/>
              <a:t>is related to the world point ‘X’ by the </a:t>
            </a:r>
            <a:r>
              <a:rPr lang="en-US" altLang="en-US" dirty="0" smtClean="0"/>
              <a:t>equation</a:t>
            </a:r>
          </a:p>
          <a:p>
            <a:endParaRPr lang="en-US" altLang="en-US" dirty="0"/>
          </a:p>
          <a:p>
            <a:r>
              <a:rPr lang="en-US" altLang="en-US" dirty="0" smtClean="0"/>
              <a:t>	</a:t>
            </a:r>
            <a:r>
              <a:rPr lang="en-US" altLang="en-US" sz="2800" dirty="0" smtClean="0"/>
              <a:t>   x</a:t>
            </a:r>
            <a:r>
              <a:rPr lang="en-US" altLang="en-US" sz="1400" dirty="0"/>
              <a:t>2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=  </a:t>
            </a:r>
            <a:r>
              <a:rPr lang="en-US" altLang="en-US" sz="2800" dirty="0" smtClean="0"/>
              <a:t>KR</a:t>
            </a:r>
            <a:r>
              <a:rPr lang="en-US" altLang="en-US" sz="1400" dirty="0" smtClean="0"/>
              <a:t>2</a:t>
            </a:r>
            <a:r>
              <a:rPr lang="en-US" altLang="en-US" sz="2800" dirty="0" smtClean="0"/>
              <a:t>X        = KR</a:t>
            </a:r>
            <a:r>
              <a:rPr lang="en-US" altLang="en-US" sz="1400" dirty="0" smtClean="0"/>
              <a:t>2</a:t>
            </a:r>
            <a:r>
              <a:rPr lang="en-US" altLang="en-US" sz="2800" dirty="0" smtClean="0"/>
              <a:t>R</a:t>
            </a:r>
            <a:r>
              <a:rPr lang="en-US" altLang="en-US" sz="1400" dirty="0" smtClean="0"/>
              <a:t>1</a:t>
            </a:r>
            <a:r>
              <a:rPr lang="en-US" altLang="en-US" sz="2800" baseline="30000" dirty="0" smtClean="0"/>
              <a:t>-1</a:t>
            </a:r>
            <a:r>
              <a:rPr lang="en-US" altLang="en-US" sz="2800" dirty="0" smtClean="0"/>
              <a:t>K</a:t>
            </a:r>
            <a:r>
              <a:rPr lang="en-US" altLang="en-US" sz="2800" baseline="30000" dirty="0" smtClean="0"/>
              <a:t>-1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* </a:t>
            </a:r>
            <a:r>
              <a:rPr lang="en-US" altLang="en-US" sz="2800" dirty="0" smtClean="0"/>
              <a:t>x</a:t>
            </a:r>
            <a:r>
              <a:rPr lang="en-US" altLang="en-US" sz="1400" dirty="0" smtClean="0"/>
              <a:t>1</a:t>
            </a:r>
            <a:endParaRPr lang="en-US" altLang="en-US" sz="1400" dirty="0"/>
          </a:p>
          <a:p>
            <a:endParaRPr lang="en-US" altLang="en-US" sz="1050" dirty="0" smtClean="0"/>
          </a:p>
          <a:p>
            <a:r>
              <a:rPr lang="en-US" altLang="en-US" dirty="0" smtClean="0"/>
              <a:t>Hence the points in both the images are related to each other by a transformation of Homography ‘H’</a:t>
            </a:r>
          </a:p>
          <a:p>
            <a:endParaRPr lang="en-US" altLang="en-US" dirty="0"/>
          </a:p>
          <a:p>
            <a:r>
              <a:rPr lang="en-US" altLang="en-US" dirty="0" smtClean="0"/>
              <a:t>		</a:t>
            </a:r>
            <a:r>
              <a:rPr lang="en-US" altLang="en-US" sz="2800" dirty="0" smtClean="0"/>
              <a:t>x</a:t>
            </a:r>
            <a:r>
              <a:rPr lang="en-US" altLang="en-US" sz="1400" dirty="0" smtClean="0"/>
              <a:t>2 </a:t>
            </a:r>
            <a:r>
              <a:rPr lang="en-US" altLang="en-US" sz="2800" dirty="0" smtClean="0"/>
              <a:t>=  H x</a:t>
            </a:r>
            <a:r>
              <a:rPr lang="en-US" altLang="en-US" sz="1600" dirty="0" smtClean="0"/>
              <a:t>1                  </a:t>
            </a:r>
            <a:r>
              <a:rPr lang="en-US" altLang="en-US" dirty="0" smtClean="0">
                <a:solidFill>
                  <a:prstClr val="black"/>
                </a:solidFill>
              </a:rPr>
              <a:t>Where     </a:t>
            </a:r>
            <a:r>
              <a:rPr lang="en-US" altLang="en-US" sz="2800" dirty="0" smtClean="0">
                <a:solidFill>
                  <a:prstClr val="black"/>
                </a:solidFill>
              </a:rPr>
              <a:t>H = </a:t>
            </a:r>
            <a:r>
              <a:rPr lang="en-US" altLang="en-US" sz="2800" dirty="0">
                <a:solidFill>
                  <a:prstClr val="black"/>
                </a:solidFill>
              </a:rPr>
              <a:t>KR</a:t>
            </a:r>
            <a:r>
              <a:rPr lang="en-US" altLang="en-US" sz="1400" dirty="0">
                <a:solidFill>
                  <a:prstClr val="black"/>
                </a:solidFill>
              </a:rPr>
              <a:t>2</a:t>
            </a:r>
            <a:r>
              <a:rPr lang="en-US" altLang="en-US" sz="2800" dirty="0">
                <a:solidFill>
                  <a:prstClr val="black"/>
                </a:solidFill>
              </a:rPr>
              <a:t>R</a:t>
            </a:r>
            <a:r>
              <a:rPr lang="en-US" altLang="en-US" sz="1400" dirty="0">
                <a:solidFill>
                  <a:prstClr val="black"/>
                </a:solidFill>
              </a:rPr>
              <a:t>1</a:t>
            </a:r>
            <a:r>
              <a:rPr lang="en-US" altLang="en-US" sz="2800" baseline="30000" dirty="0">
                <a:solidFill>
                  <a:prstClr val="black"/>
                </a:solidFill>
              </a:rPr>
              <a:t>-1</a:t>
            </a:r>
            <a:r>
              <a:rPr lang="en-US" altLang="en-US" sz="2800" dirty="0">
                <a:solidFill>
                  <a:prstClr val="black"/>
                </a:solidFill>
              </a:rPr>
              <a:t>K</a:t>
            </a:r>
            <a:r>
              <a:rPr lang="en-US" altLang="en-US" sz="2800" baseline="30000" dirty="0">
                <a:solidFill>
                  <a:prstClr val="black"/>
                </a:solidFill>
              </a:rPr>
              <a:t>-1</a:t>
            </a:r>
            <a:r>
              <a:rPr lang="en-US" altLang="en-US" sz="2800" dirty="0">
                <a:solidFill>
                  <a:prstClr val="black"/>
                </a:solidFill>
              </a:rPr>
              <a:t> </a:t>
            </a:r>
            <a:endParaRPr lang="en-US" altLang="en-US" sz="1600" dirty="0" smtClean="0"/>
          </a:p>
          <a:p>
            <a:endParaRPr lang="en-US" altLang="en-US" sz="1100" dirty="0"/>
          </a:p>
          <a:p>
            <a:endParaRPr lang="en-US" altLang="en-US" sz="1100" dirty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65" y="2924944"/>
            <a:ext cx="17049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Rotation of Camera along Pitch, Roll and Yaw</a:t>
            </a:r>
            <a:endParaRPr lang="en-US" sz="3200" dirty="0"/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111845" y="1808809"/>
            <a:ext cx="2600325" cy="20675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1810026"/>
            <a:ext cx="8485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If the camera is only rotating along these axes and there is zero translation, the captured images can be aligned with each other using Homography estimation</a:t>
            </a:r>
          </a:p>
          <a:p>
            <a:endParaRPr lang="en-US" altLang="en-US" dirty="0"/>
          </a:p>
          <a:p>
            <a:r>
              <a:rPr lang="en-US" altLang="en-US" dirty="0" smtClean="0"/>
              <a:t>The Homography Matrix ‘H’ (3x3)can be estimated by matching features between two images </a:t>
            </a:r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918039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Image Alignment Result - Rotation of Camera along Pitch Axis</a:t>
            </a:r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36" y="2075451"/>
            <a:ext cx="3420462" cy="376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16" y="2135251"/>
            <a:ext cx="3366168" cy="370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1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1056889"/>
            <a:ext cx="7845666" cy="6095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Image Alignment Result- Rotation of Camera along Roll axis</a:t>
            </a:r>
            <a:endParaRPr lang="en-US" sz="3200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" y="1981200"/>
            <a:ext cx="4251158" cy="43990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40" y="2001026"/>
            <a:ext cx="4137334" cy="441109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374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08" y="1056889"/>
            <a:ext cx="7845666" cy="6095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Image Alignment Result- Rotation of Camera along Yaw axis</a:t>
            </a:r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6" y="1988840"/>
            <a:ext cx="3745861" cy="412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98" y="2021487"/>
            <a:ext cx="3859814" cy="425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0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Funda</a:t>
            </a:r>
            <a:r>
              <a:rPr lang="en-US" sz="3200" dirty="0" smtClean="0"/>
              <a:t>mental and Essential Matrices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/>
              <a:t>Stereo Images have both rotation and translation of camera</a:t>
            </a:r>
          </a:p>
          <a:p>
            <a:endParaRPr lang="en-US" altLang="en-US" dirty="0" smtClean="0"/>
          </a:p>
          <a:p>
            <a:r>
              <a:rPr lang="en-US" altLang="en-US" dirty="0"/>
              <a:t>the fundamental matrix  </a:t>
            </a:r>
            <a:r>
              <a:rPr lang="en-US" altLang="en-US" dirty="0" smtClean="0"/>
              <a:t>‘F’ </a:t>
            </a:r>
            <a:r>
              <a:rPr lang="en-US" altLang="en-US" dirty="0"/>
              <a:t>is a 3×3 matrix which relates corresponding </a:t>
            </a:r>
            <a:r>
              <a:rPr lang="en-US" altLang="en-US" dirty="0" smtClean="0"/>
              <a:t>points x and x</a:t>
            </a:r>
            <a:r>
              <a:rPr lang="en-US" altLang="en-US" baseline="30000" dirty="0" smtClean="0"/>
              <a:t>1</a:t>
            </a:r>
            <a:r>
              <a:rPr lang="en-US" altLang="en-US" dirty="0" smtClean="0"/>
              <a:t> </a:t>
            </a:r>
            <a:r>
              <a:rPr lang="en-US" altLang="en-US" dirty="0"/>
              <a:t>in stereo images</a:t>
            </a:r>
            <a:r>
              <a:rPr lang="en-US" altLang="en-US" dirty="0" smtClean="0"/>
              <a:t>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It captures the essence of </a:t>
            </a:r>
            <a:r>
              <a:rPr lang="en-US" altLang="en-US" dirty="0" err="1" smtClean="0"/>
              <a:t>Epipolar</a:t>
            </a:r>
            <a:r>
              <a:rPr lang="en-US" altLang="en-US" dirty="0" smtClean="0"/>
              <a:t> constraint in the Stereo images.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Essential Matrix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pPr lvl="0"/>
            <a:r>
              <a:rPr lang="en-US" altLang="en-US" dirty="0" smtClean="0"/>
              <a:t>Where K and K</a:t>
            </a:r>
            <a:r>
              <a:rPr lang="en-US" altLang="en-US" baseline="30000" dirty="0" smtClean="0"/>
              <a:t>1   </a:t>
            </a:r>
            <a:r>
              <a:rPr lang="en-US" altLang="en-US" dirty="0" smtClean="0">
                <a:solidFill>
                  <a:prstClr val="black"/>
                </a:solidFill>
              </a:rPr>
              <a:t>are the Intrinsic parameters of the cameras capturing </a:t>
            </a:r>
            <a:r>
              <a:rPr lang="en-US" altLang="en-US" dirty="0"/>
              <a:t>x and x</a:t>
            </a:r>
            <a:r>
              <a:rPr lang="en-US" altLang="en-US" baseline="30000" dirty="0"/>
              <a:t>1</a:t>
            </a:r>
            <a:r>
              <a:rPr lang="en-US" altLang="en-US" dirty="0"/>
              <a:t> </a:t>
            </a:r>
            <a:r>
              <a:rPr lang="en-US" altLang="en-US" dirty="0" smtClean="0">
                <a:solidFill>
                  <a:prstClr val="black"/>
                </a:solidFill>
              </a:rPr>
              <a:t>respectively  </a:t>
            </a:r>
          </a:p>
          <a:p>
            <a:pPr lvl="0"/>
            <a:r>
              <a:rPr lang="en-US" altLang="en-US" dirty="0" smtClean="0">
                <a:solidFill>
                  <a:prstClr val="black"/>
                </a:solidFill>
              </a:rPr>
              <a:t>                </a:t>
            </a:r>
          </a:p>
          <a:p>
            <a:pPr lvl="0"/>
            <a:r>
              <a:rPr lang="en-US" altLang="en-US" dirty="0" smtClean="0">
                <a:hlinkClick r:id="rId3"/>
              </a:rPr>
              <a:t>http</a:t>
            </a:r>
            <a:r>
              <a:rPr lang="en-US" altLang="en-US" dirty="0">
                <a:hlinkClick r:id="rId3"/>
              </a:rPr>
              <a:t>://</a:t>
            </a:r>
            <a:r>
              <a:rPr lang="en-US" altLang="en-US" dirty="0" smtClean="0">
                <a:hlinkClick r:id="rId3"/>
              </a:rPr>
              <a:t>en.wikipedia.org/wiki/Eight-point_algorithm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2779175"/>
            <a:ext cx="2218489" cy="621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4328821"/>
            <a:ext cx="2093372" cy="6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Stereo – Funda</a:t>
            </a:r>
            <a:r>
              <a:rPr lang="en-US" sz="3200" dirty="0" smtClean="0"/>
              <a:t>mental and Essential Matrices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838122"/>
            <a:ext cx="4464496" cy="3250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6081" y="545044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www.youtube.com/watch?v=DgGV3l82NTk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Beyond Two-View Stereo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Third View can be used for verification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242" y="1810026"/>
            <a:ext cx="6358285" cy="3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Multi-View Video in Dynamic Scenes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905000"/>
            <a:ext cx="7775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04279" y="6409766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Reference link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5257800" cy="4288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237" y="1751112"/>
            <a:ext cx="3016843" cy="178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629" y="4005843"/>
            <a:ext cx="2979451" cy="19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Stereo Vision Basics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4857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Stereo Correspondence – </a:t>
            </a:r>
            <a:r>
              <a:rPr lang="en-US" dirty="0" smtClean="0"/>
              <a:t> </a:t>
            </a:r>
            <a:r>
              <a:rPr lang="en-US" dirty="0" err="1" smtClean="0"/>
              <a:t>Epipolar</a:t>
            </a:r>
            <a:r>
              <a:rPr lang="en-US" dirty="0" smtClean="0"/>
              <a:t>				           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Rectification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Pixel </a:t>
            </a:r>
            <a:r>
              <a:rPr lang="en-US" dirty="0" smtClean="0"/>
              <a:t>matching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Depth from Disparity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5837302"/>
            <a:ext cx="76200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200" dirty="0"/>
              <a:t>C. Loop and Z. Zhang. </a:t>
            </a:r>
            <a:r>
              <a:rPr lang="en-US" altLang="en-US" sz="1200" dirty="0">
                <a:hlinkClick r:id="rId3"/>
              </a:rPr>
              <a:t>Computing Rectifying Homographies for Stereo Vision</a:t>
            </a:r>
            <a:r>
              <a:rPr lang="en-US" altLang="en-US" sz="1200" dirty="0"/>
              <a:t>. IEEE Conf. Computer Vision and Pattern Recognition, 1999.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799" y="1981200"/>
            <a:ext cx="3300945" cy="3336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3256034"/>
            <a:ext cx="2150085" cy="21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Multiple-View Geometry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dirty="0"/>
              <a:t>Generic problem formulation: given several images of </a:t>
            </a:r>
            <a:r>
              <a:rPr lang="en-US" altLang="en-US" dirty="0" smtClean="0"/>
              <a:t>the </a:t>
            </a:r>
            <a:r>
              <a:rPr lang="en-US" altLang="en-US" dirty="0"/>
              <a:t>same object or scene, compute a representation of </a:t>
            </a:r>
            <a:r>
              <a:rPr lang="en-US" altLang="en-US" dirty="0" smtClean="0"/>
              <a:t>its </a:t>
            </a:r>
            <a:r>
              <a:rPr lang="en-US" altLang="en-US" dirty="0"/>
              <a:t>3D shape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2708920"/>
            <a:ext cx="6480720" cy="33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Multiple-baseline Stereo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dirty="0"/>
              <a:t>Pick a reference image, and slide the corresponding </a:t>
            </a:r>
            <a:r>
              <a:rPr lang="en-US" altLang="en-US" dirty="0" smtClean="0"/>
              <a:t> window </a:t>
            </a:r>
            <a:r>
              <a:rPr lang="en-US" altLang="en-US" dirty="0"/>
              <a:t>along the corresponding </a:t>
            </a:r>
            <a:r>
              <a:rPr lang="en-US" altLang="en-US" dirty="0" err="1"/>
              <a:t>epipolar</a:t>
            </a:r>
            <a:r>
              <a:rPr lang="en-US" altLang="en-US" dirty="0"/>
              <a:t> lines of all </a:t>
            </a:r>
            <a:r>
              <a:rPr lang="en-US" altLang="en-US" dirty="0" smtClean="0"/>
              <a:t> other images using </a:t>
            </a:r>
            <a:r>
              <a:rPr lang="en-US" altLang="en-US" dirty="0"/>
              <a:t>other </a:t>
            </a:r>
            <a:r>
              <a:rPr lang="en-US" altLang="en-US" dirty="0" smtClean="0"/>
              <a:t>images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			Remember? disparity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					Where B is baseline, f is focal length 						and Z is the depth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					 This equation indicates that for the </a:t>
            </a:r>
            <a:r>
              <a:rPr lang="en-US" altLang="en-US" dirty="0" smtClean="0"/>
              <a:t>						same </a:t>
            </a:r>
            <a:r>
              <a:rPr lang="en-US" altLang="en-US" dirty="0"/>
              <a:t>depth the disparity </a:t>
            </a:r>
            <a:r>
              <a:rPr lang="en-US" altLang="en-US" dirty="0" smtClean="0"/>
              <a:t>is 							proportional </a:t>
            </a:r>
            <a:r>
              <a:rPr lang="en-US" altLang="en-US" dirty="0"/>
              <a:t>to the baseline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					</a:t>
            </a:r>
            <a:endParaRPr lang="en-US" altLang="en-US" dirty="0"/>
          </a:p>
          <a:p>
            <a:pPr lvl="1"/>
            <a:r>
              <a:rPr lang="en-US" altLang="en-US" dirty="0"/>
              <a:t>M. </a:t>
            </a:r>
            <a:r>
              <a:rPr lang="en-US" altLang="en-US" dirty="0" err="1"/>
              <a:t>Okutomi</a:t>
            </a:r>
            <a:r>
              <a:rPr lang="en-US" altLang="en-US" dirty="0"/>
              <a:t> and T. </a:t>
            </a:r>
            <a:r>
              <a:rPr lang="en-US" altLang="en-US" dirty="0" err="1"/>
              <a:t>Kanade</a:t>
            </a:r>
            <a:r>
              <a:rPr lang="en-US" altLang="en-US" dirty="0"/>
              <a:t>, “A Multiple-Baseline Stereo System,” IEEE Trans. on </a:t>
            </a:r>
          </a:p>
          <a:p>
            <a:pPr lvl="1"/>
            <a:r>
              <a:rPr lang="en-US" altLang="en-US" dirty="0"/>
              <a:t>Pattern Analysis and Machine Intelligence, 15(4):353-363 (1993)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" y="2513905"/>
            <a:ext cx="3971925" cy="3171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804" y="3645024"/>
            <a:ext cx="11334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Feature Matching to Dense Stereo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en-US" dirty="0"/>
              <a:t>1. Extract features</a:t>
            </a:r>
          </a:p>
          <a:p>
            <a:pPr lvl="1"/>
            <a:r>
              <a:rPr lang="en-US" altLang="en-US" dirty="0"/>
              <a:t>2. Get a sparse set of initial matches</a:t>
            </a:r>
          </a:p>
          <a:p>
            <a:pPr lvl="1"/>
            <a:r>
              <a:rPr lang="en-US" altLang="en-US" dirty="0"/>
              <a:t>3. Iteratively expand matches to nearby locations Iteratively expand matches to nearby locations</a:t>
            </a:r>
          </a:p>
          <a:p>
            <a:pPr lvl="1"/>
            <a:r>
              <a:rPr lang="en-US" altLang="en-US" dirty="0"/>
              <a:t>4. Use visibility constraints to filter out false matches</a:t>
            </a:r>
          </a:p>
          <a:p>
            <a:pPr lvl="1"/>
            <a:r>
              <a:rPr lang="en-US" altLang="en-US" dirty="0"/>
              <a:t>5. Perform surface </a:t>
            </a:r>
            <a:r>
              <a:rPr lang="en-US" altLang="en-US" dirty="0" smtClean="0"/>
              <a:t>reconstruction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644648"/>
            <a:ext cx="6629454" cy="27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View Synthesis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Is it possible to synthesize views from the locations where the cameras are removed? </a:t>
            </a:r>
            <a:r>
              <a:rPr lang="en-US" altLang="en-US" dirty="0" err="1" smtClean="0"/>
              <a:t>i.e</a:t>
            </a:r>
            <a:r>
              <a:rPr lang="en-US" altLang="en-US" dirty="0" smtClean="0"/>
              <a:t> Can we synthesize view from a virtual camera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nimatePart1Comp4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3" y="1676400"/>
            <a:ext cx="3759200" cy="281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nimatePart2Comp4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19" y="1677749"/>
            <a:ext cx="3772114" cy="28290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45666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View Synthesis - Basics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810026"/>
            <a:ext cx="84857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/>
              <a:t>Problem</a:t>
            </a:r>
            <a:r>
              <a:rPr lang="en-US" dirty="0" smtClean="0"/>
              <a:t>: Synthesize virtual view of the scene at the mid point of line joining Stereo camera centers.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Given stereo images, find Stereo </a:t>
            </a:r>
            <a:r>
              <a:rPr lang="en-US" dirty="0"/>
              <a:t>correspondence and disparity </a:t>
            </a:r>
            <a:r>
              <a:rPr lang="en-US" dirty="0" smtClean="0"/>
              <a:t>estimates between them.</a:t>
            </a:r>
            <a:endParaRPr 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kumimoji="0" lang="en-US" altLang="en-US" sz="1000" b="1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fundamental 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3×3 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Matrix (mathematics)"/>
              </a:rPr>
              <a:t>matrix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which relates corresponding points in 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tereoscopy"/>
              </a:rPr>
              <a:t>stereo images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 \mathbf{F}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-762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518" y="3068960"/>
            <a:ext cx="4274224" cy="34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View </a:t>
            </a:r>
            <a:r>
              <a:rPr lang="en-US" sz="3200" dirty="0" smtClean="0"/>
              <a:t>Synthesis - Basics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872008"/>
            <a:ext cx="4194865" cy="3537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608452"/>
            <a:ext cx="8485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Use one of the images and its disparity map to render a view at virtual camera location. By shifting pixels with half the disparity value</a:t>
            </a:r>
            <a:endParaRPr 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0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View </a:t>
            </a:r>
            <a:r>
              <a:rPr lang="en-US" sz="3200" dirty="0" smtClean="0"/>
              <a:t>Synthesis - Basics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09722"/>
            <a:ext cx="8485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Use the information from other image to fill in the holes, by shifting the pixels by half the disparity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55" y="2555109"/>
            <a:ext cx="5259089" cy="43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View </a:t>
            </a:r>
            <a:r>
              <a:rPr lang="en-US" sz="3200" dirty="0" smtClean="0"/>
              <a:t>Synthesis - Basics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09722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Putting both  together, we have the intermediary view. We still have holes. Why??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96" y="2132856"/>
            <a:ext cx="5148808" cy="41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View </a:t>
            </a:r>
            <a:r>
              <a:rPr lang="en-US" sz="3200" dirty="0" smtClean="0"/>
              <a:t>Synthesis – Problem of Holes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09722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44824"/>
            <a:ext cx="6171353" cy="437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0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199" y="1124744"/>
            <a:ext cx="7772400" cy="6095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View </a:t>
            </a:r>
            <a:r>
              <a:rPr lang="en-US" sz="3200" dirty="0" smtClean="0"/>
              <a:t>Synthesis – Problem of Color Variation at boundaries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09722"/>
            <a:ext cx="8485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61" y="2636912"/>
            <a:ext cx="2587276" cy="269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19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Stereo </a:t>
            </a:r>
            <a:r>
              <a:rPr lang="en-US" sz="3200" dirty="0" smtClean="0"/>
              <a:t>Rectification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447799"/>
            <a:ext cx="84857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Rectification is the process of transforming stereo images, such that the corresponding points have the same row coordinates in the two images</a:t>
            </a:r>
            <a:r>
              <a:rPr lang="en-US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is a useful procedure in stereo vision, as the 2-D stereo correspondence problem is reduced to a 1-D </a:t>
            </a:r>
            <a:r>
              <a:rPr lang="en-US" dirty="0" smtClean="0"/>
              <a:t>problem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Let’s see the rectification pipeline when we have are two images of the same scene taken from a camera from different viewpoints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52002"/>
            <a:ext cx="5472608" cy="23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199" y="1124744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Slide Credits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09722"/>
            <a:ext cx="84857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Rob Fergus, S Seitz, </a:t>
            </a:r>
            <a:r>
              <a:rPr lang="nl-NL" dirty="0" smtClean="0"/>
              <a:t>Lazebnik</a:t>
            </a:r>
          </a:p>
          <a:p>
            <a:pPr lvl="1"/>
            <a:endParaRPr lang="nl-NL" altLang="en-US" dirty="0"/>
          </a:p>
          <a:p>
            <a:pPr lvl="1"/>
            <a:r>
              <a:rPr lang="nl-NL" altLang="en-US" dirty="0" smtClean="0"/>
              <a:t>MATLAB Computer Vision Toolbox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		</a:t>
            </a:r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Stereo Input Images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340768"/>
            <a:ext cx="848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Superposing the two input images on each other and compositing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28" y="1998949"/>
            <a:ext cx="5491452" cy="43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/>
          <a:lstStyle/>
          <a:p>
            <a:r>
              <a:rPr lang="en-US" sz="3200" dirty="0" smtClean="0"/>
              <a:t>Matching Feature Points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447799"/>
            <a:ext cx="8485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04" y="1630570"/>
            <a:ext cx="6103392" cy="49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Eliminating outliers using RANSAC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58290" y="1650122"/>
            <a:ext cx="848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impose geometric constraints while applying RANSAC for eliminating outliers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206116"/>
            <a:ext cx="5170618" cy="41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Estimate Fundamental Matrix using Matched Points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127388"/>
            <a:ext cx="8485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fMatrix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estimateFundamentalMatrix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matchedPtsOut.Location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matchedPtsIn.Location</a:t>
            </a:r>
            <a:r>
              <a:rPr lang="en-US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356992"/>
            <a:ext cx="3600400" cy="17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609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Rectified Input Stereo Images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516" y="1711893"/>
            <a:ext cx="5112568" cy="42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8251</TotalTime>
  <Words>1143</Words>
  <Application>Microsoft Office PowerPoint</Application>
  <PresentationFormat>On-screen Show (4:3)</PresentationFormat>
  <Paragraphs>444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SimSun</vt:lpstr>
      <vt:lpstr>Arial</vt:lpstr>
      <vt:lpstr>Calibri</vt:lpstr>
      <vt:lpstr>Courier New</vt:lpstr>
      <vt:lpstr>Helvetica</vt:lpstr>
      <vt:lpstr>Times New Roman</vt:lpstr>
      <vt:lpstr>Wingdings</vt:lpstr>
      <vt:lpstr>Theme1</vt:lpstr>
      <vt:lpstr>CSE473/573 – Stereo and Multiple View Geometry</vt:lpstr>
      <vt:lpstr>Contents</vt:lpstr>
      <vt:lpstr>Stereo Vision Basics</vt:lpstr>
      <vt:lpstr>Stereo Rectification</vt:lpstr>
      <vt:lpstr>Stereo Input Images </vt:lpstr>
      <vt:lpstr>Matching Feature Points </vt:lpstr>
      <vt:lpstr>Eliminating outliers using RANSAC</vt:lpstr>
      <vt:lpstr>Estimate Fundamental Matrix using Matched Points </vt:lpstr>
      <vt:lpstr>Rectified Input Stereo Images </vt:lpstr>
      <vt:lpstr>Depth From Disparity</vt:lpstr>
      <vt:lpstr>Rectified Stereo Images as Input</vt:lpstr>
      <vt:lpstr>Disparity map using Block Matching</vt:lpstr>
      <vt:lpstr>Disparity map using Dynamic Programming – Simple Example</vt:lpstr>
      <vt:lpstr>Depth from Disparity and Back-Projection</vt:lpstr>
      <vt:lpstr>Camera Intrinsic Parameters</vt:lpstr>
      <vt:lpstr>Camera Calibration with grid templates</vt:lpstr>
      <vt:lpstr>Intrinsic &amp; Extrinsic Parameters</vt:lpstr>
      <vt:lpstr>Projection Matrix ‘P’</vt:lpstr>
      <vt:lpstr>Projection Matrix ‘P’</vt:lpstr>
      <vt:lpstr>Pure Rotational Model of Camera - Homography</vt:lpstr>
      <vt:lpstr>Homography</vt:lpstr>
      <vt:lpstr>Rotation of Camera along Pitch, Roll and Yaw</vt:lpstr>
      <vt:lpstr>Image Alignment Result - Rotation of Camera along Pitch Axis</vt:lpstr>
      <vt:lpstr>Image Alignment Result- Rotation of Camera along Roll axis</vt:lpstr>
      <vt:lpstr>Image Alignment Result- Rotation of Camera along Yaw axis</vt:lpstr>
      <vt:lpstr>Fundamental and Essential Matrices</vt:lpstr>
      <vt:lpstr>Stereo – Fundamental and Essential Matrices</vt:lpstr>
      <vt:lpstr>Beyond Two-View Stereo</vt:lpstr>
      <vt:lpstr>Multi-View Video in Dynamic Scenes</vt:lpstr>
      <vt:lpstr>Multiple-View Geometry</vt:lpstr>
      <vt:lpstr>Multiple-baseline Stereo</vt:lpstr>
      <vt:lpstr>Feature Matching to Dense Stereo</vt:lpstr>
      <vt:lpstr>View Synthesis</vt:lpstr>
      <vt:lpstr>View Synthesis - Basics</vt:lpstr>
      <vt:lpstr>View Synthesis - Basics</vt:lpstr>
      <vt:lpstr>View Synthesis - Basics</vt:lpstr>
      <vt:lpstr>View Synthesis - Basics</vt:lpstr>
      <vt:lpstr>View Synthesis – Problem of Holes</vt:lpstr>
      <vt:lpstr>View Synthesis – Problem of Color Variation at boundaries</vt:lpstr>
      <vt:lpstr>Slide Credits</vt:lpstr>
    </vt:vector>
  </TitlesOfParts>
  <Company>University at Buffalo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qianliu2</dc:creator>
  <cp:lastModifiedBy>Radhakrishna Dasari</cp:lastModifiedBy>
  <cp:revision>145</cp:revision>
  <dcterms:created xsi:type="dcterms:W3CDTF">2012-01-30T20:38:15Z</dcterms:created>
  <dcterms:modified xsi:type="dcterms:W3CDTF">2014-10-08T08:40:33Z</dcterms:modified>
</cp:coreProperties>
</file>