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6" r:id="rId2"/>
    <p:sldId id="378" r:id="rId3"/>
    <p:sldId id="646" r:id="rId4"/>
    <p:sldId id="490" r:id="rId5"/>
    <p:sldId id="491" r:id="rId6"/>
    <p:sldId id="618" r:id="rId7"/>
    <p:sldId id="492" r:id="rId8"/>
    <p:sldId id="570" r:id="rId9"/>
    <p:sldId id="572" r:id="rId10"/>
    <p:sldId id="573" r:id="rId11"/>
    <p:sldId id="574" r:id="rId12"/>
    <p:sldId id="575" r:id="rId13"/>
    <p:sldId id="576" r:id="rId14"/>
    <p:sldId id="577" r:id="rId15"/>
    <p:sldId id="580" r:id="rId16"/>
    <p:sldId id="582" r:id="rId17"/>
    <p:sldId id="578" r:id="rId18"/>
    <p:sldId id="581" r:id="rId19"/>
    <p:sldId id="579" r:id="rId20"/>
    <p:sldId id="583" r:id="rId21"/>
    <p:sldId id="584" r:id="rId22"/>
    <p:sldId id="586" r:id="rId23"/>
    <p:sldId id="588" r:id="rId24"/>
    <p:sldId id="589" r:id="rId25"/>
    <p:sldId id="590" r:id="rId26"/>
    <p:sldId id="591" r:id="rId27"/>
    <p:sldId id="592" r:id="rId28"/>
    <p:sldId id="593" r:id="rId29"/>
    <p:sldId id="594" r:id="rId30"/>
    <p:sldId id="595" r:id="rId31"/>
    <p:sldId id="596" r:id="rId32"/>
    <p:sldId id="597" r:id="rId33"/>
    <p:sldId id="616" r:id="rId34"/>
    <p:sldId id="599" r:id="rId35"/>
    <p:sldId id="598" r:id="rId36"/>
    <p:sldId id="600" r:id="rId37"/>
    <p:sldId id="601" r:id="rId38"/>
    <p:sldId id="602" r:id="rId39"/>
    <p:sldId id="603" r:id="rId40"/>
    <p:sldId id="604" r:id="rId41"/>
    <p:sldId id="605" r:id="rId42"/>
    <p:sldId id="606" r:id="rId43"/>
    <p:sldId id="607" r:id="rId44"/>
    <p:sldId id="608" r:id="rId45"/>
    <p:sldId id="609" r:id="rId46"/>
    <p:sldId id="610" r:id="rId47"/>
    <p:sldId id="647" r:id="rId48"/>
    <p:sldId id="611" r:id="rId49"/>
    <p:sldId id="612" r:id="rId50"/>
    <p:sldId id="613" r:id="rId51"/>
    <p:sldId id="614" r:id="rId52"/>
    <p:sldId id="643" r:id="rId53"/>
    <p:sldId id="644" r:id="rId54"/>
    <p:sldId id="637" r:id="rId55"/>
    <p:sldId id="619" r:id="rId56"/>
    <p:sldId id="620" r:id="rId57"/>
    <p:sldId id="638" r:id="rId58"/>
    <p:sldId id="621" r:id="rId59"/>
    <p:sldId id="622" r:id="rId60"/>
    <p:sldId id="623" r:id="rId61"/>
    <p:sldId id="624" r:id="rId62"/>
    <p:sldId id="625" r:id="rId63"/>
    <p:sldId id="626" r:id="rId64"/>
    <p:sldId id="627" r:id="rId65"/>
    <p:sldId id="630" r:id="rId66"/>
    <p:sldId id="631" r:id="rId67"/>
    <p:sldId id="632" r:id="rId68"/>
    <p:sldId id="633" r:id="rId69"/>
    <p:sldId id="634" r:id="rId70"/>
    <p:sldId id="635" r:id="rId71"/>
    <p:sldId id="636" r:id="rId72"/>
    <p:sldId id="639" r:id="rId73"/>
    <p:sldId id="640" r:id="rId74"/>
    <p:sldId id="641" r:id="rId75"/>
    <p:sldId id="642" r:id="rId76"/>
    <p:sldId id="617" r:id="rId77"/>
    <p:sldId id="645" r:id="rId78"/>
    <p:sldId id="489" r:id="rId79"/>
    <p:sldId id="454" r:id="rId80"/>
    <p:sldId id="456" r:id="rId8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39"/>
    <a:srgbClr val="3E2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386" autoAdjust="0"/>
  </p:normalViewPr>
  <p:slideViewPr>
    <p:cSldViewPr>
      <p:cViewPr>
        <p:scale>
          <a:sx n="68" d="100"/>
          <a:sy n="68" d="100"/>
        </p:scale>
        <p:origin x="-1243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4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5992B8E-6A65-4730-8AB3-A7AAC1C3145C}" type="datetimeFigureOut">
              <a:rPr lang="en-US"/>
              <a:pPr>
                <a:defRPr/>
              </a:pPr>
              <a:t>10/20/2014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F9CE776-9FC6-40C8-9FBA-302CCE757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259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14D89D-2EF9-4F65-A14A-B02B973720D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A443F4-F1DD-4F3D-BE87-1515B670B5CA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ECE4CE-3038-4766-BF7A-6B1C587C1398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02AE0-F610-416A-B3E4-C6D729ED8F34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B5B4C3-9698-4387-8FE2-7FAA440826C4}" type="slidenum">
              <a:rPr lang="en-US" smtClean="0"/>
              <a:pPr>
                <a:defRPr/>
              </a:pPr>
              <a:t>31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050807-F0CE-4C99-A40C-1F088A71BA70}" type="slidenum">
              <a:rPr lang="en-US" smtClean="0"/>
              <a:pPr>
                <a:defRPr/>
              </a:pPr>
              <a:t>32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9E00F1-3766-485F-AF95-B95CAFDE0FCF}" type="slidenum">
              <a:rPr lang="en-US" smtClean="0"/>
              <a:pPr>
                <a:defRPr/>
              </a:pPr>
              <a:t>36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E8F75B-72C6-457A-BB42-31FA9E4DA2E5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2B5AF9-A4FE-44FD-AFF5-1F317E8C9426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8568D5-1D19-46C3-8EB1-DAF78084930A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9DFA3F-7E75-4DDD-8C29-D5EE6288B92D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119EBB-35B6-4B38-805E-79DC3F83CB6D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C0A587-897C-46B8-80C7-B26716A63A9D}" type="slidenum">
              <a:rPr lang="en-US" smtClean="0"/>
              <a:pPr>
                <a:defRPr/>
              </a:pPr>
              <a:t>41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77904-D687-4134-9E28-ACB763C9D5A7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9088AC-981D-44F7-9546-7BC36FF6A0AB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72BC4F-B15C-4B4A-9C5F-EEB21C3610AE}" type="slidenum">
              <a:rPr lang="en-US" smtClean="0"/>
              <a:pPr>
                <a:defRPr/>
              </a:pPr>
              <a:t>44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1E81A5-89BC-46B2-91C2-BAE4A2B41BD1}" type="slidenum">
              <a:rPr lang="en-US" smtClean="0"/>
              <a:pPr>
                <a:defRPr/>
              </a:pPr>
              <a:t>45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9BD926-FAB3-47F0-89F0-8049B729E221}" type="slidenum">
              <a:rPr lang="en-US" smtClean="0"/>
              <a:pPr>
                <a:defRPr/>
              </a:pPr>
              <a:t>46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0E61A7-53F5-4563-B133-07FCE2446AF4}" type="slidenum">
              <a:rPr lang="en-US" smtClean="0"/>
              <a:pPr>
                <a:defRPr/>
              </a:pPr>
              <a:t>48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16A1ED-DDAE-4984-9D9B-82A78915B25C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9641B-4A11-41E6-839A-FCA5E3E4ED2C}" type="slidenum">
              <a:rPr lang="en-US" smtClean="0"/>
              <a:pPr>
                <a:defRPr/>
              </a:pPr>
              <a:t>50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F995B3-4431-41D4-8366-F132E32097B8}" type="slidenum">
              <a:rPr lang="en-US" smtClean="0"/>
              <a:pPr>
                <a:defRPr/>
              </a:pPr>
              <a:t>51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48264E-AD40-4A39-BD31-A7A967F02D9B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0204A5-F30A-407C-9BF1-F35EEED3CAA3}" type="slidenum">
              <a:rPr lang="en-US" smtClean="0"/>
              <a:pPr>
                <a:defRPr/>
              </a:pPr>
              <a:t>52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A52E5F-6BDB-42F8-A849-EFBF887B3C91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A52E5F-6BDB-42F8-A849-EFBF887B3C91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5C6F82-4698-44E7-A3B5-51C7D73B8026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5C6F82-4698-44E7-A3B5-51C7D73B8026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5086A1-948D-431C-B8EC-78BA83742B8C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D68C3-0825-4B18-ABE9-586541083AFC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B695D6-1B09-40D0-A36D-8D01177F8BBF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E720FD-FF7B-44CB-9745-9349362A9B45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5A54A5-ABBD-44FB-B82F-41B531B817D0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FFAFDC-D5FB-4AC4-9733-B403D9D2D809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AE46F8-A382-4319-866A-8DCC7225A9FB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 lIns="91418" tIns="45709" rIns="91418" bIns="45709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D69028-1B11-4664-B1B5-E45BD3EFEB14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8969" indent="-28037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491" indent="-22429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087" indent="-22429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684" indent="-22429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281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5877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474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070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0F3464-F87B-43AD-B978-FFFC3C18FA5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8969" indent="-28037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491" indent="-22429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087" indent="-22429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684" indent="-22429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281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5877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474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070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0F3464-F87B-43AD-B978-FFFC3C18FA5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8969" indent="-28037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491" indent="-22429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087" indent="-22429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684" indent="-22429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281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5877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474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070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E22CA26-1C30-4160-A411-40ECA40B0EF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AE50C5-ED82-4D69-9E9B-6AB8E4A83822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644CE7-A063-41D2-8262-66E89351CFD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981013-0EED-4009-8F02-6B4D88044900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ACD72F-8345-43EC-B2C8-E110A78C3956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ACD72F-8345-43EC-B2C8-E110A78C3956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2123DD-582C-402C-B234-3B3392A459B6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AE50C5-ED82-4D69-9E9B-6AB8E4A83822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7CF6B8-592A-4765-B17D-578CD4B7D8F8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06DE5-819E-461D-8E8D-AA05FD17548C}" type="datetime1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26C85-E602-4510-8D6F-BDDBA0749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8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41B79-9F73-4FA0-ABBD-D37DCB627788}" type="datetime1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56CFE-526D-41B5-B1BE-F8C3450E27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96E4B-D42A-4962-B40E-A21CBB81B127}" type="datetime1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F9D77-E430-4D4E-A7FB-42AEDCEB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5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13175-F523-49FE-A317-85FDCE9CFDB6}" type="datetime1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E0AF3-3D43-4E55-B5A9-1381C9963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8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44E06-D1CE-4E93-9B1D-1A5B3745FAFD}" type="datetime1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02DBD-EF88-4A15-97E8-D47A92546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33AB9-4B8E-4C7C-BEFD-CBD831D24B8A}" type="datetime1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DF007-E765-4686-B4B5-DA309EF58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2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524CF-2CA4-4172-98E8-0EBA753AB401}" type="datetime1">
              <a:rPr lang="en-US" smtClean="0"/>
              <a:t>10/20/2014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D3FE-B0CE-4935-AE68-3CED42F92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89E63-CCC4-438D-AAF3-B116DF9A341E}" type="datetime1">
              <a:rPr lang="en-US" smtClean="0"/>
              <a:t>10/20/2014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59D0B-6709-47CF-B423-FC4BA71BE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EF516-8DAE-4F05-BE13-6E1BE0055387}" type="datetime1">
              <a:rPr lang="en-US" smtClean="0"/>
              <a:t>10/20/2014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29C99-3282-4743-AE4D-E9C9F40FA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3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6ECF2-7095-417C-97EC-E177CC306E11}" type="datetime1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B479-21EE-4C14-9281-99C5A45F8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8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BB0FA-C725-4DEC-8E3F-F4EF3305B57B}" type="datetime1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1C672-8038-4B24-8E28-C64183944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1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1C591B-A45D-4D79-9504-054EFF7FC438}" type="datetime1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B1DE62-E115-4BFE-B9D4-6C34FB779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tic.uchicago.edu/~xren/research/iccv2003/" TargetMode="Externa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cs.berkeley.edu/Research/Projects/CS/vision/grouping/segbench/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K-means_clustering" TargetMode="Externa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hyperlink" Target="http://en.wikipedia.org/wiki/K-means_clusteri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7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5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ip.rutgers.edu/~comanici/Papers/MsRobustApproach.pdf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ip.rutgers.edu/~comanici/MSPAMI/msPamiResults.html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comaniciu.net/Papers/MsTracking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ip.rutgers.edu/~comanici/Papers/MsRobustApproach.pdf" TargetMode="External"/><Relationship Id="rId2" Type="http://schemas.openxmlformats.org/officeDocument/2006/relationships/hyperlink" Target="http://saravananthirumuruganathan.wordpress.com/2010/04/01/introduction-to-mean-shift-algorith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is.hevra.haifa.ac.il/~ishimshoni/papers/chap9.pdf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9.png"/><Relationship Id="rId5" Type="http://schemas.openxmlformats.org/officeDocument/2006/relationships/image" Target="../media/image68.wmf"/><Relationship Id="rId4" Type="http://schemas.openxmlformats.org/officeDocument/2006/relationships/oleObject" Target="../embeddings/oleObject7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hyperlink" Target="http://www.cs.berkeley.edu/~malik/papers/SM-ncut.pdf" TargetMode="Externa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8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9.png"/><Relationship Id="rId7" Type="http://schemas.openxmlformats.org/officeDocument/2006/relationships/image" Target="../media/image7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7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0.png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pdf.aminer.org/000/292/851/demonstration_of_segmentation_with_interactive_graph_cuts.pdf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.brown.edu/~pff/segment/" TargetMode="External"/><Relationship Id="rId5" Type="http://schemas.openxmlformats.org/officeDocument/2006/relationships/image" Target="../media/image92.gif"/><Relationship Id="rId4" Type="http://schemas.openxmlformats.org/officeDocument/2006/relationships/image" Target="../media/image91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tic.uchicago.edu/~xren/research/iccv2003/" TargetMode="External"/><Relationship Id="rId4" Type="http://schemas.openxmlformats.org/officeDocument/2006/relationships/image" Target="../media/image1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.brown.edu/~pff/segment/" TargetMode="External"/><Relationship Id="rId5" Type="http://schemas.openxmlformats.org/officeDocument/2006/relationships/image" Target="../media/image92.gif"/><Relationship Id="rId4" Type="http://schemas.openxmlformats.org/officeDocument/2006/relationships/image" Target="../media/image91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toronto.edu/~kyros/pubs/09.pami.turbopixels.pdf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CSE 473/573 </a:t>
            </a:r>
            <a:br>
              <a:rPr lang="en-US" dirty="0" smtClean="0"/>
            </a:br>
            <a:r>
              <a:rPr lang="en-US" dirty="0" smtClean="0"/>
              <a:t>Computer Vision and Image Processing (CVIP)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4114800"/>
            <a:ext cx="7086600" cy="1752600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700" dirty="0" err="1" smtClean="0"/>
              <a:t>Ifeoma</a:t>
            </a:r>
            <a:r>
              <a:rPr lang="en-US" sz="4700" dirty="0" smtClean="0"/>
              <a:t> Nwogu</a:t>
            </a:r>
          </a:p>
          <a:p>
            <a:pPr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Lectures 21 &amp; 22 – Segmentation and clustering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BE3461-805D-44B5-A67C-38D171F43FBA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segmentation?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To obtain primitives for other tasks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For perceptual organization, recognition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For graphics, image manipulation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33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1: Primitives for other tasks</a:t>
            </a:r>
          </a:p>
        </p:txBody>
      </p:sp>
      <p:sp>
        <p:nvSpPr>
          <p:cNvPr id="137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 smtClean="0"/>
              <a:t>Group together similar-looking pixels for efficiency of further processing</a:t>
            </a:r>
          </a:p>
          <a:p>
            <a:pPr lvl="1"/>
            <a:r>
              <a:rPr lang="en-US" sz="2400" dirty="0" smtClean="0"/>
              <a:t>“Bottom-up” process</a:t>
            </a:r>
          </a:p>
          <a:p>
            <a:pPr lvl="1"/>
            <a:r>
              <a:rPr lang="en-US" sz="2400" dirty="0" smtClean="0"/>
              <a:t>Unsupervised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5638" y="2941637"/>
            <a:ext cx="2700337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2897188"/>
            <a:ext cx="27432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2971800" y="6245478"/>
            <a:ext cx="6172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1400" b="0" dirty="0"/>
              <a:t>X. Ren and J. Malik. </a:t>
            </a:r>
            <a:r>
              <a:rPr lang="en-US" sz="1400" dirty="0">
                <a:hlinkClick r:id="rId5"/>
              </a:rPr>
              <a:t>Learning a classification model for segmentation.</a:t>
            </a:r>
            <a:r>
              <a:rPr lang="en-US" sz="1400" b="0" dirty="0"/>
              <a:t> ICCV 2003.</a:t>
            </a:r>
            <a:endParaRPr lang="en-US" sz="1400" dirty="0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746250" y="4267200"/>
            <a:ext cx="25209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“</a:t>
            </a:r>
            <a:r>
              <a:rPr lang="en-US" b="1" dirty="0" err="1"/>
              <a:t>superpixels</a:t>
            </a:r>
            <a:r>
              <a:rPr lang="en-US" b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524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5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Image parsing or semantic segmentation:</a:t>
            </a:r>
            <a:endParaRPr lang="en-US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600200"/>
            <a:ext cx="7086600" cy="468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itle 4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1143000"/>
          </a:xfrm>
        </p:spPr>
        <p:txBody>
          <a:bodyPr/>
          <a:lstStyle/>
          <a:p>
            <a:r>
              <a:rPr lang="en-US" sz="4000" dirty="0" smtClean="0"/>
              <a:t>Example of segments as primitives for recognition</a:t>
            </a:r>
          </a:p>
        </p:txBody>
      </p:sp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1752600" y="6396038"/>
            <a:ext cx="52630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/>
              <a:t>J. </a:t>
            </a:r>
            <a:r>
              <a:rPr lang="en-US" sz="1800" b="0" dirty="0" err="1"/>
              <a:t>Tighe</a:t>
            </a:r>
            <a:r>
              <a:rPr lang="en-US" sz="1800" b="0" dirty="0"/>
              <a:t> and S. Lazebnik, </a:t>
            </a:r>
            <a:r>
              <a:rPr lang="en-US" sz="1800" b="0" dirty="0" smtClean="0"/>
              <a:t>ECCV 2010, IJCV 2013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68912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2: Recognition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Separate image into coherent “objects”</a:t>
            </a:r>
          </a:p>
          <a:p>
            <a:pPr lvl="1"/>
            <a:r>
              <a:rPr lang="en-US" dirty="0" smtClean="0"/>
              <a:t>“Bottom-up” or “top-down” process?</a:t>
            </a:r>
          </a:p>
          <a:p>
            <a:pPr lvl="1"/>
            <a:r>
              <a:rPr lang="en-US" dirty="0" smtClean="0"/>
              <a:t>Supervised or unsupervised?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685800" y="6248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600" b="0" dirty="0"/>
              <a:t>Berkeley segmentation database:</a:t>
            </a:r>
            <a:br>
              <a:rPr lang="en-US" sz="1600" b="0" dirty="0"/>
            </a:br>
            <a:r>
              <a:rPr lang="en-US" sz="1400" b="0" dirty="0">
                <a:hlinkClick r:id="rId3"/>
              </a:rPr>
              <a:t>http://www.eecs.berkeley.edu/Research/Projects/CS/vision/grouping/segbench/</a:t>
            </a:r>
            <a:endParaRPr lang="en-US" sz="1400" b="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2636837"/>
            <a:ext cx="2438400" cy="162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8238" y="2636837"/>
            <a:ext cx="2443162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8838" y="4618037"/>
            <a:ext cx="2443162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48238" y="4618037"/>
            <a:ext cx="2443162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3003550" y="4251325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/>
              <a:t>image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4997450" y="4248150"/>
            <a:ext cx="2317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/>
              <a:t>human segmentation</a:t>
            </a:r>
          </a:p>
        </p:txBody>
      </p:sp>
    </p:spTree>
    <p:extLst>
      <p:ext uri="{BB962C8B-B14F-4D97-AF65-F5344CB8AC3E}">
        <p14:creationId xmlns:p14="http://schemas.microsoft.com/office/powerpoint/2010/main" val="105296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3: Image manipulation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Interactive segmentation for graphics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79587"/>
            <a:ext cx="33099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79587"/>
            <a:ext cx="31242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21200"/>
            <a:ext cx="24384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487863"/>
            <a:ext cx="2514600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95800"/>
            <a:ext cx="24384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79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Challenges with segmentation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E0AF3-3D43-4E55-B5A9-1381C9963C7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406" y="31595"/>
            <a:ext cx="1671494" cy="149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1638300"/>
            <a:ext cx="778192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00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</p:spPr>
        <p:txBody>
          <a:bodyPr/>
          <a:lstStyle/>
          <a:p>
            <a:r>
              <a:rPr lang="en-US" dirty="0" smtClean="0"/>
              <a:t>High-level approaches to segmentation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Bottom-up: group tokens with similar features</a:t>
            </a:r>
          </a:p>
          <a:p>
            <a:r>
              <a:rPr lang="en-US" dirty="0" smtClean="0"/>
              <a:t>Top-down: group tokens that likely belong to the same object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77724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6565900" y="6488113"/>
            <a:ext cx="2578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[Levin and Weiss 2006]</a:t>
            </a:r>
          </a:p>
        </p:txBody>
      </p:sp>
    </p:spTree>
    <p:extLst>
      <p:ext uri="{BB962C8B-B14F-4D97-AF65-F5344CB8AC3E}">
        <p14:creationId xmlns:p14="http://schemas.microsoft.com/office/powerpoint/2010/main" val="128415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Approaches to 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Segmentation as clustering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Segmentation as graph partitioning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Segmentation as labeling (?)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53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Segmentation as clustering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Clustering</a:t>
            </a:r>
            <a:r>
              <a:rPr lang="en-US"/>
              <a:t>: </a:t>
            </a:r>
            <a:r>
              <a:rPr lang="en-US" smtClean="0"/>
              <a:t>grouping </a:t>
            </a:r>
            <a:r>
              <a:rPr lang="en-US" dirty="0"/>
              <a:t>together similar points and represent them with a single token </a:t>
            </a:r>
          </a:p>
          <a:p>
            <a:r>
              <a:rPr lang="en-US" dirty="0"/>
              <a:t>Key Challenges: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What </a:t>
            </a:r>
            <a:r>
              <a:rPr lang="en-US" dirty="0"/>
              <a:t>makes two points/images/patches similar?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How </a:t>
            </a:r>
            <a:r>
              <a:rPr lang="en-US" dirty="0"/>
              <a:t>do we compute an overall grouping from </a:t>
            </a:r>
            <a:r>
              <a:rPr lang="en-US" dirty="0" smtClean="0"/>
              <a:t>pairwise similarities</a:t>
            </a:r>
            <a:r>
              <a:rPr lang="en-US" dirty="0"/>
              <a:t>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E0AF3-3D43-4E55-B5A9-1381C9963C7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6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as clustering</a:t>
            </a: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09600" y="1149350"/>
          <a:ext cx="7772400" cy="478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2" name="Image" r:id="rId4" imgW="11301587" imgH="6958730" progId="Photoshop.Image.10">
                  <p:embed/>
                </p:oleObj>
              </mc:Choice>
              <mc:Fallback>
                <p:oleObj name="Image" r:id="rId4" imgW="11301587" imgH="6958730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149350"/>
                        <a:ext cx="7772400" cy="478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 Box 6"/>
          <p:cNvSpPr txBox="1">
            <a:spLocks noChangeArrowheads="1"/>
          </p:cNvSpPr>
          <p:nvPr/>
        </p:nvSpPr>
        <p:spPr bwMode="auto">
          <a:xfrm>
            <a:off x="7267575" y="64770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/>
              <a:t>Source: K. Grauman</a:t>
            </a:r>
          </a:p>
        </p:txBody>
      </p:sp>
    </p:spTree>
    <p:extLst>
      <p:ext uri="{BB962C8B-B14F-4D97-AF65-F5344CB8AC3E}">
        <p14:creationId xmlns:p14="http://schemas.microsoft.com/office/powerpoint/2010/main" val="335012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Schedule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686800" cy="4525963"/>
          </a:xfrm>
        </p:spPr>
        <p:txBody>
          <a:bodyPr/>
          <a:lstStyle/>
          <a:p>
            <a:r>
              <a:rPr lang="en-US" altLang="en-US" dirty="0" smtClean="0"/>
              <a:t>Last class </a:t>
            </a:r>
          </a:p>
          <a:p>
            <a:pPr lvl="1"/>
            <a:r>
              <a:rPr lang="en-US" dirty="0" smtClean="0"/>
              <a:t>We started on segmentation</a:t>
            </a:r>
            <a:endParaRPr lang="en-US" altLang="en-US" dirty="0"/>
          </a:p>
          <a:p>
            <a:r>
              <a:rPr lang="en-US" altLang="en-US" dirty="0" smtClean="0"/>
              <a:t>Today</a:t>
            </a:r>
          </a:p>
          <a:p>
            <a:pPr lvl="1"/>
            <a:r>
              <a:rPr lang="en-US" dirty="0" smtClean="0"/>
              <a:t>Segmentation continued</a:t>
            </a:r>
            <a:endParaRPr lang="en-US" altLang="en-US" dirty="0" smtClean="0"/>
          </a:p>
          <a:p>
            <a:r>
              <a:rPr lang="en-US" altLang="en-US" dirty="0" smtClean="0"/>
              <a:t>Readings for today: </a:t>
            </a:r>
          </a:p>
          <a:p>
            <a:pPr lvl="1"/>
            <a:r>
              <a:rPr lang="en-US" altLang="en-US" dirty="0" smtClean="0"/>
              <a:t>Forsyth </a:t>
            </a:r>
            <a:r>
              <a:rPr lang="en-US" altLang="en-US" dirty="0"/>
              <a:t>and </a:t>
            </a:r>
            <a:r>
              <a:rPr lang="en-US" altLang="en-US" dirty="0" smtClean="0"/>
              <a:t>Ponce chapter 9; </a:t>
            </a:r>
          </a:p>
          <a:p>
            <a:pPr lvl="1"/>
            <a:r>
              <a:rPr lang="en-US" altLang="en-US" dirty="0" err="1" smtClean="0"/>
              <a:t>Szelinski</a:t>
            </a:r>
            <a:r>
              <a:rPr lang="en-US" altLang="en-US" dirty="0" smtClean="0"/>
              <a:t> chapter 5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E0AF3-3D43-4E55-B5A9-1381C9963C7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K-means algorithm</a:t>
            </a:r>
            <a:endParaRPr lang="en-US" dirty="0"/>
          </a:p>
        </p:txBody>
      </p:sp>
      <p:pic>
        <p:nvPicPr>
          <p:cNvPr id="570370" name="Picture 2" descr="http://upload.wikimedia.org/wikipedia/commons/thumb/5/5e/K_Means_Example_Step_1.svg/124px-K_Means_Example_Step_1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828801"/>
            <a:ext cx="1181100" cy="1143001"/>
          </a:xfrm>
          <a:prstGeom prst="rect">
            <a:avLst/>
          </a:prstGeom>
          <a:noFill/>
        </p:spPr>
      </p:pic>
      <p:pic>
        <p:nvPicPr>
          <p:cNvPr id="570372" name="Picture 4" descr="http://upload.wikimedia.org/wikipedia/commons/thumb/a/a5/K_Means_Example_Step_2.svg/139px-K_Means_Example_Step_2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352800"/>
            <a:ext cx="1323975" cy="1143001"/>
          </a:xfrm>
          <a:prstGeom prst="rect">
            <a:avLst/>
          </a:prstGeom>
          <a:noFill/>
        </p:spPr>
      </p:pic>
      <p:pic>
        <p:nvPicPr>
          <p:cNvPr id="570374" name="Picture 6" descr="http://upload.wikimedia.org/wikipedia/commons/thumb/3/3e/K_Means_Example_Step_3.svg/139px-K_Means_Example_Step_3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4800601"/>
            <a:ext cx="1323975" cy="114300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6553200"/>
            <a:ext cx="4822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Illustration: </a:t>
            </a:r>
            <a:r>
              <a:rPr lang="en-US" sz="1400" dirty="0" smtClean="0">
                <a:hlinkClick r:id="rId5"/>
              </a:rPr>
              <a:t>http://en.wikipedia.org/wiki/K-means_clustering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2209800" y="2057401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Randomly select K centers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2209800" y="3200401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Assign each point to nearest center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2209800" y="4876801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Compute new center (mean) for each cluster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>
            <a:off x="4800600" y="2971801"/>
            <a:ext cx="2286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4800600" y="4648201"/>
            <a:ext cx="2286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algorithm</a:t>
            </a:r>
          </a:p>
        </p:txBody>
      </p:sp>
      <p:pic>
        <p:nvPicPr>
          <p:cNvPr id="570370" name="Picture 2" descr="http://upload.wikimedia.org/wikipedia/commons/thumb/5/5e/K_Means_Example_Step_1.svg/124px-K_Means_Example_Step_1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828801"/>
            <a:ext cx="1181100" cy="1143001"/>
          </a:xfrm>
          <a:prstGeom prst="rect">
            <a:avLst/>
          </a:prstGeom>
          <a:noFill/>
        </p:spPr>
      </p:pic>
      <p:pic>
        <p:nvPicPr>
          <p:cNvPr id="570376" name="Picture 8" descr="http://upload.wikimedia.org/wikipedia/commons/thumb/d/d2/K_Means_Example_Step_4.svg/139px-K_Means_Example_Step_4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352800"/>
            <a:ext cx="1323975" cy="114300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6553200"/>
            <a:ext cx="4822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Illustration: </a:t>
            </a:r>
            <a:r>
              <a:rPr lang="en-US" sz="1400" dirty="0" smtClean="0">
                <a:hlinkClick r:id="rId4"/>
              </a:rPr>
              <a:t>http://en.wikipedia.org/wiki/K-means_clustering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2209800" y="2057401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Randomly select K centers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2209800" y="3200401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Assign each point to nearest center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2209800" y="4876801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Compute new center (mean) for each cluster</a:t>
            </a:r>
            <a:endParaRPr lang="en-US" dirty="0"/>
          </a:p>
        </p:txBody>
      </p:sp>
      <p:sp>
        <p:nvSpPr>
          <p:cNvPr id="13" name="Curved Right Arrow 12"/>
          <p:cNvSpPr/>
          <p:nvPr/>
        </p:nvSpPr>
        <p:spPr>
          <a:xfrm rot="11030177">
            <a:off x="5912601" y="4057457"/>
            <a:ext cx="609600" cy="13716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6629400" y="464820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 to 2</a:t>
            </a:r>
            <a:endParaRPr lang="en-US" dirty="0"/>
          </a:p>
        </p:txBody>
      </p:sp>
      <p:pic>
        <p:nvPicPr>
          <p:cNvPr id="15" name="Picture 6" descr="http://upload.wikimedia.org/wikipedia/commons/thumb/3/3e/K_Means_Example_Step_3.svg/139px-K_Means_Example_Step_3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4800601"/>
            <a:ext cx="1323975" cy="1143001"/>
          </a:xfrm>
          <a:prstGeom prst="rect">
            <a:avLst/>
          </a:prstGeom>
          <a:noFill/>
        </p:spPr>
      </p:pic>
      <p:sp>
        <p:nvSpPr>
          <p:cNvPr id="16" name="Down Arrow 15"/>
          <p:cNvSpPr/>
          <p:nvPr/>
        </p:nvSpPr>
        <p:spPr>
          <a:xfrm>
            <a:off x="4800600" y="2971801"/>
            <a:ext cx="2286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4800600" y="4648201"/>
            <a:ext cx="2286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9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Initialize cluster centers: </a:t>
            </a:r>
            <a:r>
              <a:rPr lang="en-US" sz="35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5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t=0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Assign each point to the closest center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Update cluster centers as the mean of the points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Repeat 2-3 until no points are re-assigned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(t=t+1)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0099" name="Object 3"/>
          <p:cNvGraphicFramePr>
            <a:graphicFrameLocks noChangeAspect="1"/>
          </p:cNvGraphicFramePr>
          <p:nvPr/>
        </p:nvGraphicFramePr>
        <p:xfrm>
          <a:off x="1662113" y="2438400"/>
          <a:ext cx="49688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2" name="Equation" r:id="rId3" imgW="2070000" imgH="444240" progId="Equation.3">
                  <p:embed/>
                </p:oleObj>
              </mc:Choice>
              <mc:Fallback>
                <p:oleObj name="Equation" r:id="rId3" imgW="20700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2113" y="2438400"/>
                        <a:ext cx="4968875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0100" name="Object 4"/>
          <p:cNvGraphicFramePr>
            <a:graphicFrameLocks noChangeAspect="1"/>
          </p:cNvGraphicFramePr>
          <p:nvPr/>
        </p:nvGraphicFramePr>
        <p:xfrm>
          <a:off x="1781175" y="4419600"/>
          <a:ext cx="472598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3" name="Equation" r:id="rId5" imgW="1968480" imgH="444240" progId="Equation.3">
                  <p:embed/>
                </p:oleObj>
              </mc:Choice>
              <mc:Fallback>
                <p:oleObj name="Equation" r:id="rId5" imgW="19684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1175" y="4419600"/>
                        <a:ext cx="4725988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90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K-means: design choices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Initialization</a:t>
            </a:r>
          </a:p>
          <a:p>
            <a:pPr lvl="1"/>
            <a:r>
              <a:rPr lang="en-US" dirty="0" smtClean="0"/>
              <a:t>Randomly select K points as initial cluster center</a:t>
            </a:r>
          </a:p>
          <a:p>
            <a:pPr lvl="1"/>
            <a:r>
              <a:rPr lang="en-US" dirty="0" smtClean="0"/>
              <a:t>Or greedily choose K points to minimize residual</a:t>
            </a:r>
          </a:p>
          <a:p>
            <a:endParaRPr lang="en-US" sz="1400" dirty="0" smtClean="0"/>
          </a:p>
          <a:p>
            <a:r>
              <a:rPr lang="en-US" dirty="0" smtClean="0"/>
              <a:t>Distance measures</a:t>
            </a:r>
          </a:p>
          <a:p>
            <a:pPr lvl="1"/>
            <a:r>
              <a:rPr lang="en-US" dirty="0" smtClean="0"/>
              <a:t>Traditionally Euclidean, could be others</a:t>
            </a:r>
          </a:p>
          <a:p>
            <a:endParaRPr lang="en-US" sz="1400" dirty="0" smtClean="0"/>
          </a:p>
          <a:p>
            <a:r>
              <a:rPr lang="en-US" dirty="0" smtClean="0"/>
              <a:t>Optimization</a:t>
            </a:r>
          </a:p>
          <a:p>
            <a:pPr lvl="1"/>
            <a:r>
              <a:rPr lang="en-US" dirty="0" smtClean="0"/>
              <a:t>Will converge to a </a:t>
            </a:r>
            <a:r>
              <a:rPr lang="en-US" i="1" dirty="0" smtClean="0"/>
              <a:t>local minimum</a:t>
            </a:r>
          </a:p>
          <a:p>
            <a:pPr lvl="1"/>
            <a:r>
              <a:rPr lang="en-US" dirty="0" smtClean="0"/>
              <a:t>May want to perform multiple restarts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3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choose the number of clusters?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Minimum Description Length (MDL) principle for model comparison </a:t>
            </a:r>
          </a:p>
          <a:p>
            <a:endParaRPr lang="en-US" sz="2800" dirty="0" smtClean="0"/>
          </a:p>
          <a:p>
            <a:r>
              <a:rPr lang="en-US" sz="2800" dirty="0" smtClean="0"/>
              <a:t>Minimize Schwarz Criterion </a:t>
            </a:r>
          </a:p>
          <a:p>
            <a:pPr lvl="1"/>
            <a:r>
              <a:rPr lang="en-US" sz="2400" dirty="0" smtClean="0"/>
              <a:t>also called </a:t>
            </a:r>
            <a:r>
              <a:rPr lang="en-US" sz="2400" dirty="0" err="1" smtClean="0"/>
              <a:t>Bayes</a:t>
            </a:r>
            <a:r>
              <a:rPr lang="en-US" sz="2400" dirty="0" smtClean="0"/>
              <a:t> Information Criteria (BIC)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280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1557" y="3886200"/>
            <a:ext cx="4962525" cy="192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2057400" y="4896139"/>
            <a:ext cx="1031091" cy="182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2270" y="5066579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um squared error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5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choose the number of clusters?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Validation set</a:t>
            </a:r>
          </a:p>
          <a:p>
            <a:pPr lvl="1"/>
            <a:r>
              <a:rPr lang="en-US" dirty="0" smtClean="0"/>
              <a:t>Try different numbers of clusters and look at performance</a:t>
            </a:r>
          </a:p>
          <a:p>
            <a:pPr lvl="2"/>
            <a:r>
              <a:rPr lang="en-US" dirty="0" smtClean="0"/>
              <a:t>When building dictionaries (discussed in a previous class), more clusters typically work better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8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evaluate clusters?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Generative</a:t>
            </a:r>
          </a:p>
          <a:p>
            <a:pPr lvl="1"/>
            <a:r>
              <a:rPr lang="en-US" dirty="0" smtClean="0"/>
              <a:t>How well are points reconstructed from the clusters?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Discriminative</a:t>
            </a:r>
          </a:p>
          <a:p>
            <a:pPr lvl="1"/>
            <a:r>
              <a:rPr lang="en-US" dirty="0" smtClean="0"/>
              <a:t>How well do the clusters correspond to labels?</a:t>
            </a:r>
          </a:p>
          <a:p>
            <a:pPr lvl="2"/>
            <a:r>
              <a:rPr lang="en-US" dirty="0" smtClean="0"/>
              <a:t>Purity</a:t>
            </a:r>
          </a:p>
          <a:p>
            <a:pPr lvl="2"/>
            <a:endParaRPr lang="en-US" dirty="0" smtClean="0"/>
          </a:p>
          <a:p>
            <a:pPr marL="0" indent="0">
              <a:buNone/>
            </a:pPr>
            <a:r>
              <a:rPr lang="en-US" sz="2800" u="sng" dirty="0" smtClean="0"/>
              <a:t>Note</a:t>
            </a:r>
            <a:r>
              <a:rPr lang="en-US" sz="2800" dirty="0" smtClean="0"/>
              <a:t>: unsupervised clustering does not aim to be discriminative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666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65" name="Picture 9" descr="\|\mathbf{x}\|_\infty := \max \left(|x_1|, \ldots ,|x_n| \right)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1669" y="3259015"/>
            <a:ext cx="3541486" cy="3048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7010400" y="33528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dirty="0" smtClean="0"/>
              <a:t>Common similarity/distance measures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12837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P-norms</a:t>
            </a:r>
          </a:p>
          <a:p>
            <a:endParaRPr lang="en-US" sz="2400" dirty="0" smtClean="0"/>
          </a:p>
          <a:p>
            <a:pPr lvl="1"/>
            <a:r>
              <a:rPr lang="en-US" sz="1800" dirty="0" smtClean="0"/>
              <a:t>City Block (L1)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Euclidean (L2)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L-infinity</a:t>
            </a:r>
          </a:p>
          <a:p>
            <a:pPr lvl="1"/>
            <a:endParaRPr lang="en-US" sz="1800" dirty="0" smtClean="0"/>
          </a:p>
          <a:p>
            <a:r>
              <a:rPr lang="en-US" sz="2400" dirty="0" err="1" smtClean="0"/>
              <a:t>Mahalanobis</a:t>
            </a:r>
            <a:endParaRPr lang="en-US" sz="2400" dirty="0" smtClean="0"/>
          </a:p>
          <a:p>
            <a:pPr lvl="1"/>
            <a:r>
              <a:rPr lang="en-US" sz="1800" dirty="0" smtClean="0"/>
              <a:t>Scaled Euclidean</a:t>
            </a:r>
          </a:p>
          <a:p>
            <a:pPr lvl="1">
              <a:buNone/>
            </a:pPr>
            <a:endParaRPr lang="en-US" sz="1800" dirty="0" smtClean="0"/>
          </a:p>
          <a:p>
            <a:endParaRPr lang="en-US" sz="1800" dirty="0"/>
          </a:p>
          <a:p>
            <a:r>
              <a:rPr lang="en-US" sz="2400" dirty="0" smtClean="0"/>
              <a:t>Cosine distance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</p:txBody>
      </p:sp>
      <p:pic>
        <p:nvPicPr>
          <p:cNvPr id="249858" name="Picture 2" descr="\|\boldsymbol{x}\| := \sqrt{x_1^2 + \cdots + x_n^2}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7615" y="2608385"/>
            <a:ext cx="2819400" cy="526859"/>
          </a:xfrm>
          <a:prstGeom prst="rect">
            <a:avLst/>
          </a:prstGeom>
          <a:noFill/>
        </p:spPr>
      </p:pic>
      <p:pic>
        <p:nvPicPr>
          <p:cNvPr id="249860" name="Picture 4" descr="\|\boldsymbol{x}\|_1 := \sum_{i=1}^{n} |x_i|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4170" y="1811215"/>
            <a:ext cx="1828800" cy="745067"/>
          </a:xfrm>
          <a:prstGeom prst="rect">
            <a:avLst/>
          </a:prstGeom>
          <a:noFill/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3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9863" name="Picture 7" descr="\|\mathbf{x}\|_p := \bigg( \sum_{i=1}^n |x_i|^p \bigg)^{1/p}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64170" y="973015"/>
            <a:ext cx="2514600" cy="756946"/>
          </a:xfrm>
          <a:prstGeom prst="rect">
            <a:avLst/>
          </a:prstGeom>
          <a:noFill/>
        </p:spPr>
      </p:pic>
      <p:pic>
        <p:nvPicPr>
          <p:cNvPr id="249867" name="Picture 11" descr=" d(\vec{x},\vec{y})=&#10;\sqrt{\sum_{i=1}^N  {(x_i - y_i)^2 \over \sigma_i^2}},&#10;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5200" y="4038600"/>
            <a:ext cx="2989575" cy="838200"/>
          </a:xfrm>
          <a:prstGeom prst="rect">
            <a:avLst/>
          </a:prstGeom>
          <a:noFill/>
        </p:spPr>
      </p:pic>
      <p:pic>
        <p:nvPicPr>
          <p:cNvPr id="249869" name="Picture 13" descr=" \text{similarity} = \cos(\theta) = {A \cdot B \over \|A\| \|B\|} = \frac{ \sum_{i=1}^{n}{A_i \times B_i} }{ \sqrt{\sum_{i=1}^{n}{(A_i)^2}} \times \sqrt{\sum_{i=1}^{n}{(B_i)^2}} }"/>
          <p:cNvPicPr>
            <a:picLocks noChangeAspect="1" noChangeArrowheads="1"/>
          </p:cNvPicPr>
          <p:nvPr/>
        </p:nvPicPr>
        <p:blipFill>
          <a:blip r:embed="rId10" cstate="print"/>
          <a:srcRect r="51839" b="-4918"/>
          <a:stretch>
            <a:fillRect/>
          </a:stretch>
        </p:blipFill>
        <p:spPr bwMode="auto">
          <a:xfrm>
            <a:off x="3429000" y="5410200"/>
            <a:ext cx="2819400" cy="6096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543800" y="18288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Here x</a:t>
            </a:r>
            <a:r>
              <a:rPr lang="en-US" baseline="-25000" dirty="0" smtClean="0"/>
              <a:t>i</a:t>
            </a:r>
            <a:r>
              <a:rPr lang="en-US" dirty="0" smtClean="0"/>
              <a:t> is the distance between two points</a:t>
            </a:r>
            <a:endParaRPr lang="en-US" dirty="0"/>
          </a:p>
        </p:txBody>
      </p:sp>
      <p:sp>
        <p:nvSpPr>
          <p:cNvPr id="12" name="Right Brace 11"/>
          <p:cNvSpPr/>
          <p:nvPr/>
        </p:nvSpPr>
        <p:spPr>
          <a:xfrm>
            <a:off x="7010400" y="1295400"/>
            <a:ext cx="381000" cy="2209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48400" y="28194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43600" y="12954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57800" y="21336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400800" y="44958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9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Conclusions: K-means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Good</a:t>
            </a:r>
          </a:p>
          <a:p>
            <a:r>
              <a:rPr lang="en-US" sz="2400" dirty="0" smtClean="0"/>
              <a:t>Finds cluster centers that minimize conditional variance (good representation of data)</a:t>
            </a:r>
          </a:p>
          <a:p>
            <a:r>
              <a:rPr lang="en-US" sz="2400" dirty="0" smtClean="0"/>
              <a:t>Simple to implement, widespread application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dirty="0" smtClean="0"/>
              <a:t>Bad</a:t>
            </a:r>
            <a:endParaRPr lang="en-US" sz="2400" dirty="0" smtClean="0"/>
          </a:p>
          <a:p>
            <a:r>
              <a:rPr lang="en-US" sz="2400" dirty="0" smtClean="0"/>
              <a:t>Prone to local minima</a:t>
            </a:r>
          </a:p>
          <a:p>
            <a:r>
              <a:rPr lang="en-US" sz="2400" dirty="0" smtClean="0"/>
              <a:t>Need to choose K</a:t>
            </a:r>
          </a:p>
          <a:p>
            <a:r>
              <a:rPr lang="en-US" sz="2400" dirty="0" smtClean="0"/>
              <a:t>All clusters have the same parameters (e.g., distance measure is non-adaptive)</a:t>
            </a:r>
          </a:p>
          <a:p>
            <a:r>
              <a:rPr lang="en-US" sz="2400" dirty="0" smtClean="0"/>
              <a:t>Can be slow: each iteration is O(</a:t>
            </a:r>
            <a:r>
              <a:rPr lang="en-US" sz="2400" dirty="0" err="1" smtClean="0"/>
              <a:t>KNd</a:t>
            </a:r>
            <a:r>
              <a:rPr lang="en-US" sz="2400" dirty="0" smtClean="0"/>
              <a:t>) for N d-dimensional points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522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</a:t>
            </a:r>
            <a:r>
              <a:rPr lang="en-US" dirty="0" err="1" smtClean="0"/>
              <a:t>medoids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Just like K-means except</a:t>
            </a:r>
          </a:p>
          <a:p>
            <a:pPr lvl="1"/>
            <a:r>
              <a:rPr lang="en-US" dirty="0" smtClean="0"/>
              <a:t>Represent the cluster with one of its members, rather than the mean of its members</a:t>
            </a:r>
          </a:p>
          <a:p>
            <a:pPr lvl="1"/>
            <a:r>
              <a:rPr lang="en-US" dirty="0" smtClean="0"/>
              <a:t>Choose the member (data point) that minimizes cluster dissimilarity</a:t>
            </a:r>
          </a:p>
          <a:p>
            <a:endParaRPr lang="en-US" dirty="0" smtClean="0"/>
          </a:p>
          <a:p>
            <a:r>
              <a:rPr lang="en-US" dirty="0" smtClean="0"/>
              <a:t>Applicable when a mean is not meaningful</a:t>
            </a:r>
          </a:p>
          <a:p>
            <a:pPr lvl="1"/>
            <a:r>
              <a:rPr lang="en-US" dirty="0" smtClean="0"/>
              <a:t>E.g., clustering values of hue or using L-infinity similarity</a:t>
            </a:r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63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image manipulations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</a:t>
            </a:r>
            <a:r>
              <a:rPr lang="en-US" dirty="0" smtClean="0"/>
              <a:t>processing </a:t>
            </a:r>
          </a:p>
          <a:p>
            <a:pPr marL="457200" lvl="1" indent="0">
              <a:buNone/>
            </a:pPr>
            <a:r>
              <a:rPr lang="en-US" sz="3200" i="1" dirty="0" smtClean="0">
                <a:solidFill>
                  <a:srgbClr val="FF0000"/>
                </a:solidFill>
              </a:rPr>
              <a:t>image </a:t>
            </a:r>
            <a:r>
              <a:rPr lang="en-US" sz="3200" i="1" dirty="0">
                <a:solidFill>
                  <a:srgbClr val="FF0000"/>
                </a:solidFill>
              </a:rPr>
              <a:t>in </a:t>
            </a:r>
            <a:r>
              <a:rPr lang="en-US" sz="3200" dirty="0">
                <a:solidFill>
                  <a:srgbClr val="FF0000"/>
                </a:solidFill>
              </a:rPr>
              <a:t>→ </a:t>
            </a:r>
            <a:r>
              <a:rPr lang="en-US" sz="3200" i="1" dirty="0">
                <a:solidFill>
                  <a:srgbClr val="FF0000"/>
                </a:solidFill>
              </a:rPr>
              <a:t>image out</a:t>
            </a:r>
          </a:p>
          <a:p>
            <a:r>
              <a:rPr lang="en-US" dirty="0" smtClean="0"/>
              <a:t>Image analysis </a:t>
            </a:r>
          </a:p>
          <a:p>
            <a:pPr marL="457200" lvl="1" indent="0">
              <a:buNone/>
            </a:pPr>
            <a:r>
              <a:rPr lang="en-US" sz="3200" i="1" dirty="0" smtClean="0">
                <a:solidFill>
                  <a:srgbClr val="FF0000"/>
                </a:solidFill>
              </a:rPr>
              <a:t>image </a:t>
            </a:r>
            <a:r>
              <a:rPr lang="en-US" sz="3200" i="1" dirty="0">
                <a:solidFill>
                  <a:srgbClr val="FF0000"/>
                </a:solidFill>
              </a:rPr>
              <a:t>in </a:t>
            </a:r>
            <a:r>
              <a:rPr lang="en-US" sz="3200" dirty="0">
                <a:solidFill>
                  <a:srgbClr val="FF0000"/>
                </a:solidFill>
              </a:rPr>
              <a:t>→ </a:t>
            </a:r>
            <a:r>
              <a:rPr lang="en-US" sz="3200" i="1" dirty="0">
                <a:solidFill>
                  <a:srgbClr val="FF0000"/>
                </a:solidFill>
              </a:rPr>
              <a:t>measurements out</a:t>
            </a:r>
          </a:p>
          <a:p>
            <a:r>
              <a:rPr lang="en-US" dirty="0" smtClean="0"/>
              <a:t>Image </a:t>
            </a:r>
            <a:r>
              <a:rPr lang="en-US" dirty="0"/>
              <a:t>u</a:t>
            </a:r>
            <a:r>
              <a:rPr lang="en-US" dirty="0" smtClean="0"/>
              <a:t>nderstanding </a:t>
            </a:r>
          </a:p>
          <a:p>
            <a:pPr marL="457200" lvl="1" indent="0">
              <a:buNone/>
            </a:pPr>
            <a:r>
              <a:rPr lang="en-US" sz="3200" i="1" dirty="0" smtClean="0">
                <a:solidFill>
                  <a:srgbClr val="FF0000"/>
                </a:solidFill>
              </a:rPr>
              <a:t>image </a:t>
            </a:r>
            <a:r>
              <a:rPr lang="en-US" sz="3200" i="1" dirty="0">
                <a:solidFill>
                  <a:srgbClr val="FF0000"/>
                </a:solidFill>
              </a:rPr>
              <a:t>in </a:t>
            </a:r>
            <a:r>
              <a:rPr lang="en-US" sz="3200" dirty="0">
                <a:solidFill>
                  <a:srgbClr val="FF0000"/>
                </a:solidFill>
              </a:rPr>
              <a:t>→ </a:t>
            </a:r>
            <a:r>
              <a:rPr lang="en-US" sz="3200" i="1" dirty="0">
                <a:solidFill>
                  <a:srgbClr val="FF0000"/>
                </a:solidFill>
              </a:rPr>
              <a:t>high-level description out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E0AF3-3D43-4E55-B5A9-1381C9963C7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1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K-Means pros and cons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22"/>
          <a:stretch>
            <a:fillRect/>
          </a:stretch>
        </p:blipFill>
        <p:spPr bwMode="auto">
          <a:xfrm>
            <a:off x="4419600" y="4953000"/>
            <a:ext cx="4114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1"/>
          <a:stretch>
            <a:fillRect/>
          </a:stretch>
        </p:blipFill>
        <p:spPr bwMode="auto">
          <a:xfrm>
            <a:off x="4495800" y="3048000"/>
            <a:ext cx="41148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990600"/>
            <a:ext cx="3886200" cy="5135563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Pros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Simple and fast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Easy to implement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Need to choose K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Sensitive to outliers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Usage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Rarely used for pixel segmentation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2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egmentationExampl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290888"/>
            <a:ext cx="7705725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 eaLnBrk="1" hangingPunct="1"/>
            <a:r>
              <a:rPr lang="en-US" smtClean="0"/>
              <a:t>Versatile technique for clustering-based segmentation</a:t>
            </a:r>
          </a:p>
        </p:txBody>
      </p:sp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838200" y="990600"/>
            <a:ext cx="8763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200">
                <a:cs typeface="Arial" charset="0"/>
              </a:rPr>
              <a:t>D. Comaniciu and P. Meer, Mean Shift: A Robust Approach toward Feature Space Analysis, PAMI 2002. </a:t>
            </a:r>
          </a:p>
        </p:txBody>
      </p:sp>
      <p:sp>
        <p:nvSpPr>
          <p:cNvPr id="30725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Mean shift segmentation</a:t>
            </a:r>
          </a:p>
        </p:txBody>
      </p:sp>
    </p:spTree>
    <p:extLst>
      <p:ext uri="{BB962C8B-B14F-4D97-AF65-F5344CB8AC3E}">
        <p14:creationId xmlns:p14="http://schemas.microsoft.com/office/powerpoint/2010/main" val="206978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9"/>
          <a:stretch>
            <a:fillRect/>
          </a:stretch>
        </p:blipFill>
        <p:spPr bwMode="auto">
          <a:xfrm>
            <a:off x="0" y="4076700"/>
            <a:ext cx="39433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1748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 marL="533400" indent="-533400" eaLnBrk="1" hangingPunct="1"/>
            <a:r>
              <a:rPr lang="en-US" dirty="0" smtClean="0"/>
              <a:t>Try to find </a:t>
            </a:r>
            <a:r>
              <a:rPr lang="en-US" i="1" dirty="0" smtClean="0"/>
              <a:t>modes</a:t>
            </a:r>
            <a:r>
              <a:rPr lang="en-US" dirty="0" smtClean="0"/>
              <a:t> of this non-parametric density</a:t>
            </a: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5479" r="51843" b="6850"/>
          <a:stretch>
            <a:fillRect/>
          </a:stretch>
        </p:blipFill>
        <p:spPr bwMode="auto">
          <a:xfrm>
            <a:off x="228600" y="2057400"/>
            <a:ext cx="3505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962400" y="4191000"/>
            <a:ext cx="685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175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48175"/>
            <a:ext cx="32004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676400"/>
            <a:ext cx="42862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18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density estimation (KDE)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non-parametric way to estimate the probability density function of a random variable. </a:t>
            </a:r>
            <a:endParaRPr lang="en-US" dirty="0" smtClean="0"/>
          </a:p>
          <a:p>
            <a:r>
              <a:rPr lang="en-US" dirty="0" smtClean="0"/>
              <a:t>Inferences </a:t>
            </a:r>
            <a:r>
              <a:rPr lang="en-US" dirty="0"/>
              <a:t>about </a:t>
            </a:r>
            <a:r>
              <a:rPr lang="en-US" dirty="0" smtClean="0"/>
              <a:t>a </a:t>
            </a:r>
            <a:r>
              <a:rPr lang="en-US" dirty="0"/>
              <a:t>population are </a:t>
            </a:r>
            <a:r>
              <a:rPr lang="en-US" dirty="0" smtClean="0"/>
              <a:t>made based only on </a:t>
            </a:r>
            <a:r>
              <a:rPr lang="en-US" dirty="0"/>
              <a:t>a finite data sample. </a:t>
            </a:r>
            <a:endParaRPr lang="en-US" dirty="0" smtClean="0"/>
          </a:p>
          <a:p>
            <a:r>
              <a:rPr lang="en-US" dirty="0" smtClean="0"/>
              <a:t>Also </a:t>
            </a:r>
            <a:r>
              <a:rPr lang="en-US" dirty="0"/>
              <a:t>termed the </a:t>
            </a:r>
            <a:r>
              <a:rPr lang="en-US" dirty="0" err="1"/>
              <a:t>Parzen</a:t>
            </a:r>
            <a:r>
              <a:rPr lang="en-US" dirty="0"/>
              <a:t>–Rosenblatt window method, </a:t>
            </a:r>
            <a:endParaRPr lang="en-US" dirty="0" smtClean="0"/>
          </a:p>
          <a:p>
            <a:pPr lvl="2"/>
            <a:r>
              <a:rPr lang="en-US" dirty="0" smtClean="0"/>
              <a:t>Named </a:t>
            </a:r>
            <a:r>
              <a:rPr lang="en-US" dirty="0" err="1" smtClean="0"/>
              <a:t>fter</a:t>
            </a:r>
            <a:r>
              <a:rPr lang="en-US" dirty="0" smtClean="0"/>
              <a:t> </a:t>
            </a:r>
            <a:r>
              <a:rPr lang="en-US" dirty="0"/>
              <a:t>Emanuel </a:t>
            </a:r>
            <a:r>
              <a:rPr lang="en-US" dirty="0" err="1"/>
              <a:t>Parzen</a:t>
            </a:r>
            <a:r>
              <a:rPr lang="en-US" dirty="0"/>
              <a:t> and Murray Rosenblatt, who are usually credited with independently creating it in its current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E0AF3-3D43-4E55-B5A9-1381C9963C7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Kernel density estimation</a:t>
            </a:r>
          </a:p>
        </p:txBody>
      </p:sp>
      <p:pic>
        <p:nvPicPr>
          <p:cNvPr id="32771" name="Picture 2" descr="\widehat{f}_h(x)=\frac{1}{nh}\sum_{i=1}^n K\left(\frac{x-x_i}{h}\right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78025"/>
            <a:ext cx="35052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K\left(\frac{x-x_i}{h}\right) = {1 \over \sqrt{2\pi} }\,e^{-\frac{(x-x_i)^2}{2 h^2}}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95800"/>
            <a:ext cx="48244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1981200" y="1519238"/>
            <a:ext cx="4789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Kernel density estimation function</a:t>
            </a:r>
          </a:p>
        </p:txBody>
      </p:sp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2057400" y="4033838"/>
            <a:ext cx="2411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Gaussian kernel</a:t>
            </a:r>
          </a:p>
        </p:txBody>
      </p:sp>
    </p:spTree>
    <p:extLst>
      <p:ext uri="{BB962C8B-B14F-4D97-AF65-F5344CB8AC3E}">
        <p14:creationId xmlns:p14="http://schemas.microsoft.com/office/powerpoint/2010/main" val="267934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density estimation</a:t>
            </a:r>
            <a:endParaRPr lang="en-US" dirty="0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0" t="9804" r="47149" b="34093"/>
          <a:stretch/>
        </p:blipFill>
        <p:spPr bwMode="auto">
          <a:xfrm>
            <a:off x="1008888" y="1395324"/>
            <a:ext cx="5638800" cy="507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28288" y="914400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Kernel</a:t>
            </a:r>
            <a:endParaRPr lang="en-US" sz="2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048000" y="1099066"/>
            <a:ext cx="762000" cy="72973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00800" y="6434328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Data (1-D)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410200" y="5715000"/>
            <a:ext cx="1447800" cy="65285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74061" y="3039678"/>
            <a:ext cx="1464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Estimated density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410200" y="3393621"/>
            <a:ext cx="136386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91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5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6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8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0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1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2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3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4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5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6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7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8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0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1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2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3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4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5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6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7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8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9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0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1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2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3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4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5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6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7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8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9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0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1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2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3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4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5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6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7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8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9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0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1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2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3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4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5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6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7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8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9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0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1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2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3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4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5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6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7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8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9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0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1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2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3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4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5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6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7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8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9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0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1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2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3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4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5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33900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3901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3902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03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04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33897" name="Oval 101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8" name="Line 102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99" name="Line 103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504" name="AutoShape 104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102505" name="Freeform 105"/>
          <p:cNvSpPr>
            <a:spLocks/>
          </p:cNvSpPr>
          <p:nvPr/>
        </p:nvSpPr>
        <p:spPr bwMode="auto">
          <a:xfrm>
            <a:off x="5310188" y="1443038"/>
            <a:ext cx="2170112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6" name="AutoShape 106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102507" name="Freeform 107"/>
          <p:cNvSpPr>
            <a:spLocks/>
          </p:cNvSpPr>
          <p:nvPr/>
        </p:nvSpPr>
        <p:spPr bwMode="auto">
          <a:xfrm>
            <a:off x="4645025" y="2103438"/>
            <a:ext cx="2824163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8" name="AutoShape 108"/>
          <p:cNvSpPr>
            <a:spLocks noChangeArrowheads="1"/>
          </p:cNvSpPr>
          <p:nvPr/>
        </p:nvSpPr>
        <p:spPr bwMode="auto">
          <a:xfrm rot="880212">
            <a:off x="3997325" y="296862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09" name="AutoShape 109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sp>
        <p:nvSpPr>
          <p:cNvPr id="102510" name="Freeform 110"/>
          <p:cNvSpPr>
            <a:spLocks/>
          </p:cNvSpPr>
          <p:nvPr/>
        </p:nvSpPr>
        <p:spPr bwMode="auto">
          <a:xfrm>
            <a:off x="4043363" y="314007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95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3896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299852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4" grpId="0" animBg="1"/>
      <p:bldP spid="102505" grpId="0" animBg="1"/>
      <p:bldP spid="102505" grpId="1" animBg="1"/>
      <p:bldP spid="102506" grpId="0" animBg="1"/>
      <p:bldP spid="102507" grpId="0" animBg="1"/>
      <p:bldP spid="102507" grpId="1" animBg="1"/>
      <p:bldP spid="102508" grpId="0" animBg="1"/>
      <p:bldP spid="102509" grpId="0" animBg="1"/>
      <p:bldP spid="102509" grpId="1" animBg="1"/>
      <p:bldP spid="102510" grpId="0" animBg="1"/>
      <p:bldP spid="102510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4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4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8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9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0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1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2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3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4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5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6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7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8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9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0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1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2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3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4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5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6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7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8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9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0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1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2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3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4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5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6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7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8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9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0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1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2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3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4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5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6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7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8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9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0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1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2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3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4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5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6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7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8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9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0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1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2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3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4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5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6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7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8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9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0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1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2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3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4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5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6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7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8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9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34920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921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4922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23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24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34917" name="Oval 101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18" name="Line 102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19" name="Line 103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912" name="AutoShape 104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4913" name="AutoShape 105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4914" name="AutoShape 106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sp>
        <p:nvSpPr>
          <p:cNvPr id="34915" name="Rectangle 10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4916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1363977377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3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4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7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0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1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2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3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4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5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6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7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8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9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0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1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2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6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7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8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9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2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3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4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5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6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7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8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9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0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1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2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3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4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5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6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7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8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9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0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1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2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3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4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5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6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7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8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9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0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1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2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3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4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5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6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7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8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9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0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1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2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3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4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5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6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7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8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9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0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1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2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3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4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5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6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7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8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9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0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1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2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3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934" name="Group 94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35946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5947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5948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49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0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935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5936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5937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35943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44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5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603" name="AutoShape 107"/>
          <p:cNvSpPr>
            <a:spLocks noChangeArrowheads="1"/>
          </p:cNvSpPr>
          <p:nvPr/>
        </p:nvSpPr>
        <p:spPr bwMode="auto">
          <a:xfrm rot="1324470">
            <a:off x="4565650" y="3200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/>
            <a:endParaRPr lang="en-US">
              <a:cs typeface="Arial" charset="0"/>
            </a:endParaRPr>
          </a:p>
        </p:txBody>
      </p:sp>
      <p:sp>
        <p:nvSpPr>
          <p:cNvPr id="35940" name="Rectangle 109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5941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35942" name="Content Placeholder 1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57388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6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60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7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0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1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4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5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6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8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9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1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2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3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5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6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9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0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1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2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3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4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5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6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7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8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9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0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1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2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3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4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5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6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7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8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9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0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1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2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3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4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5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6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7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8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9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0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1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2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3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4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5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6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7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8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9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0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1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2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3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4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5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6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7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8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9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0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1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2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3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4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5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6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7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36968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6969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6970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71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72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6959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6960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6961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36965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66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67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963" name="Rectangle 10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Mean shift</a:t>
            </a:r>
          </a:p>
        </p:txBody>
      </p:sp>
      <p:sp>
        <p:nvSpPr>
          <p:cNvPr id="36964" name="Rectangle 10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1229723074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grouping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14426"/>
            <a:ext cx="4294167" cy="551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25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1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2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0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2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4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7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8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9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0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2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3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5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6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7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9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0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2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5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6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7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8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9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0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1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2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3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4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5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6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7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8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9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0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1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2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3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4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5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6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7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8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9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0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1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2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3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4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5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6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7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8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9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0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1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2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3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4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5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6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7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8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9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0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1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2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3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4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5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6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7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8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9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80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81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82" name="Group 94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37993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7994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7995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96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97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7983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7984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7985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37990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91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2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699" name="AutoShape 107"/>
          <p:cNvSpPr>
            <a:spLocks noChangeArrowheads="1"/>
          </p:cNvSpPr>
          <p:nvPr/>
        </p:nvSpPr>
        <p:spPr bwMode="auto">
          <a:xfrm rot="618372">
            <a:off x="5280025" y="337502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88" name="Rectangle 109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7989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31095095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0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9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3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9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0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1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3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4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6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8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1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2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3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4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5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6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7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8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9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0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1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2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3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4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5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6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7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8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9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0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1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2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3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4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5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6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7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8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9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0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1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2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3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4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5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6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7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8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9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0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1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2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3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4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5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6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7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8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9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0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1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2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3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4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5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39016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9017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9018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019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0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9007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9008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9009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39013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14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15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011" name="Rectangle 10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9012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626889058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0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9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0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3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7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8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1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2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3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4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5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6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7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9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1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7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8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0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1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2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3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4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5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6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7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8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9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0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1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2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3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4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5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6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7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8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9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0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1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2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3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4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5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6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7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8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9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0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1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2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3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4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5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6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7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8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9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0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1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2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3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4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5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6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7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8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9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030" name="Group 94"/>
          <p:cNvGrpSpPr>
            <a:grpSpLocks/>
          </p:cNvGrpSpPr>
          <p:nvPr/>
        </p:nvGrpSpPr>
        <p:grpSpPr bwMode="auto">
          <a:xfrm>
            <a:off x="4211638" y="2047875"/>
            <a:ext cx="2819400" cy="2895600"/>
            <a:chOff x="3744" y="4464"/>
            <a:chExt cx="1776" cy="1824"/>
          </a:xfrm>
        </p:grpSpPr>
        <p:sp>
          <p:nvSpPr>
            <p:cNvPr id="40040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0041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40042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43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44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0031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40032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4003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3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034" name="Rectangle 107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40035" name="Content Placeholder 10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0036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39913891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Oval 9"/>
          <p:cNvSpPr>
            <a:spLocks noChangeArrowheads="1"/>
          </p:cNvSpPr>
          <p:nvPr/>
        </p:nvSpPr>
        <p:spPr bwMode="auto">
          <a:xfrm>
            <a:off x="7620000" y="5584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Oval 10"/>
          <p:cNvSpPr>
            <a:spLocks noChangeArrowheads="1"/>
          </p:cNvSpPr>
          <p:nvPr/>
        </p:nvSpPr>
        <p:spPr bwMode="auto">
          <a:xfrm>
            <a:off x="7391400" y="5334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Oval 11"/>
          <p:cNvSpPr>
            <a:spLocks noChangeArrowheads="1"/>
          </p:cNvSpPr>
          <p:nvPr/>
        </p:nvSpPr>
        <p:spPr bwMode="auto">
          <a:xfrm>
            <a:off x="7620000" y="510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Oval 12"/>
          <p:cNvSpPr>
            <a:spLocks noChangeArrowheads="1"/>
          </p:cNvSpPr>
          <p:nvPr/>
        </p:nvSpPr>
        <p:spPr bwMode="auto">
          <a:xfrm>
            <a:off x="7467600" y="586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Oval 13"/>
          <p:cNvSpPr>
            <a:spLocks noChangeArrowheads="1"/>
          </p:cNvSpPr>
          <p:nvPr/>
        </p:nvSpPr>
        <p:spPr bwMode="auto">
          <a:xfrm>
            <a:off x="7086600" y="556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Oval 14"/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Oval 15"/>
          <p:cNvSpPr>
            <a:spLocks noChangeArrowheads="1"/>
          </p:cNvSpPr>
          <p:nvPr/>
        </p:nvSpPr>
        <p:spPr bwMode="auto">
          <a:xfrm>
            <a:off x="7391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Oval 16"/>
          <p:cNvSpPr>
            <a:spLocks noChangeArrowheads="1"/>
          </p:cNvSpPr>
          <p:nvPr/>
        </p:nvSpPr>
        <p:spPr bwMode="auto">
          <a:xfrm>
            <a:off x="71628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17"/>
          <p:cNvSpPr>
            <a:spLocks noChangeArrowheads="1"/>
          </p:cNvSpPr>
          <p:nvPr/>
        </p:nvSpPr>
        <p:spPr bwMode="auto">
          <a:xfrm>
            <a:off x="7543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Oval 18"/>
          <p:cNvSpPr>
            <a:spLocks noChangeArrowheads="1"/>
          </p:cNvSpPr>
          <p:nvPr/>
        </p:nvSpPr>
        <p:spPr bwMode="auto">
          <a:xfrm>
            <a:off x="76200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Oval 19"/>
          <p:cNvSpPr>
            <a:spLocks noChangeArrowheads="1"/>
          </p:cNvSpPr>
          <p:nvPr/>
        </p:nvSpPr>
        <p:spPr bwMode="auto">
          <a:xfrm>
            <a:off x="6477000" y="586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20"/>
          <p:cNvSpPr>
            <a:spLocks noChangeArrowheads="1"/>
          </p:cNvSpPr>
          <p:nvPr/>
        </p:nvSpPr>
        <p:spPr bwMode="auto">
          <a:xfrm>
            <a:off x="6705600" y="5334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Oval 21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Oval 22"/>
          <p:cNvSpPr>
            <a:spLocks noChangeArrowheads="1"/>
          </p:cNvSpPr>
          <p:nvPr/>
        </p:nvSpPr>
        <p:spPr bwMode="auto">
          <a:xfrm>
            <a:off x="67056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Oval 23"/>
          <p:cNvSpPr>
            <a:spLocks noChangeArrowheads="1"/>
          </p:cNvSpPr>
          <p:nvPr/>
        </p:nvSpPr>
        <p:spPr bwMode="auto">
          <a:xfrm>
            <a:off x="7162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Oval 24"/>
          <p:cNvSpPr>
            <a:spLocks noChangeArrowheads="1"/>
          </p:cNvSpPr>
          <p:nvPr/>
        </p:nvSpPr>
        <p:spPr bwMode="auto">
          <a:xfrm>
            <a:off x="6781800" y="3733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Oval 27"/>
          <p:cNvSpPr>
            <a:spLocks noChangeArrowheads="1"/>
          </p:cNvSpPr>
          <p:nvPr/>
        </p:nvSpPr>
        <p:spPr bwMode="auto">
          <a:xfrm>
            <a:off x="60960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3" name="Oval 28"/>
          <p:cNvSpPr>
            <a:spLocks noChangeArrowheads="1"/>
          </p:cNvSpPr>
          <p:nvPr/>
        </p:nvSpPr>
        <p:spPr bwMode="auto">
          <a:xfrm>
            <a:off x="5715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4" name="Oval 29"/>
          <p:cNvSpPr>
            <a:spLocks noChangeArrowheads="1"/>
          </p:cNvSpPr>
          <p:nvPr/>
        </p:nvSpPr>
        <p:spPr bwMode="auto">
          <a:xfrm>
            <a:off x="6096000" y="541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" name="Oval 30"/>
          <p:cNvSpPr>
            <a:spLocks noChangeArrowheads="1"/>
          </p:cNvSpPr>
          <p:nvPr/>
        </p:nvSpPr>
        <p:spPr bwMode="auto">
          <a:xfrm>
            <a:off x="5334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6" name="Oval 31"/>
          <p:cNvSpPr>
            <a:spLocks noChangeArrowheads="1"/>
          </p:cNvSpPr>
          <p:nvPr/>
        </p:nvSpPr>
        <p:spPr bwMode="auto">
          <a:xfrm>
            <a:off x="4953000" y="4648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7" name="Oval 32"/>
          <p:cNvSpPr>
            <a:spLocks noChangeArrowheads="1"/>
          </p:cNvSpPr>
          <p:nvPr/>
        </p:nvSpPr>
        <p:spPr bwMode="auto">
          <a:xfrm>
            <a:off x="53340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98" name="Group 33"/>
          <p:cNvGrpSpPr>
            <a:grpSpLocks/>
          </p:cNvGrpSpPr>
          <p:nvPr/>
        </p:nvGrpSpPr>
        <p:grpSpPr bwMode="auto">
          <a:xfrm>
            <a:off x="5029200" y="3429000"/>
            <a:ext cx="2819400" cy="2895600"/>
            <a:chOff x="3744" y="4464"/>
            <a:chExt cx="1776" cy="1824"/>
          </a:xfrm>
        </p:grpSpPr>
        <p:sp>
          <p:nvSpPr>
            <p:cNvPr id="3113" name="Oval 34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114" name="Group 35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115" name="Oval 36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6" name="Line 37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" name="Line 38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099" name="Group 39"/>
          <p:cNvGrpSpPr>
            <a:grpSpLocks/>
          </p:cNvGrpSpPr>
          <p:nvPr/>
        </p:nvGrpSpPr>
        <p:grpSpPr bwMode="auto">
          <a:xfrm>
            <a:off x="6781800" y="4800600"/>
            <a:ext cx="457200" cy="457200"/>
            <a:chOff x="4486" y="3484"/>
            <a:chExt cx="288" cy="288"/>
          </a:xfrm>
        </p:grpSpPr>
        <p:sp>
          <p:nvSpPr>
            <p:cNvPr id="3110" name="Oval 40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1" name="Line 41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2" name="Line 42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2140" name="Line 44"/>
          <p:cNvSpPr>
            <a:spLocks noChangeShapeType="1"/>
          </p:cNvSpPr>
          <p:nvPr/>
        </p:nvSpPr>
        <p:spPr bwMode="auto">
          <a:xfrm flipV="1">
            <a:off x="4648200" y="4800600"/>
            <a:ext cx="1828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1" name="AutoShape 47"/>
          <p:cNvSpPr>
            <a:spLocks noChangeArrowheads="1"/>
          </p:cNvSpPr>
          <p:nvPr/>
        </p:nvSpPr>
        <p:spPr bwMode="auto">
          <a:xfrm rot="1015650">
            <a:off x="6448425" y="48768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33CCFF"/>
          </a:solidFill>
          <a:ln w="2857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2" name="Text Box 48"/>
          <p:cNvSpPr txBox="1">
            <a:spLocks noChangeArrowheads="1"/>
          </p:cNvSpPr>
          <p:nvPr/>
        </p:nvSpPr>
        <p:spPr bwMode="auto">
          <a:xfrm>
            <a:off x="381000" y="1676400"/>
            <a:ext cx="5562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u="sng">
                <a:cs typeface="Arial" charset="0"/>
              </a:rPr>
              <a:t>Simple Mean Shift procedure</a:t>
            </a:r>
            <a:r>
              <a:rPr lang="en-US" sz="2400">
                <a:cs typeface="Arial" charset="0"/>
              </a:rPr>
              <a:t>:</a:t>
            </a:r>
          </a:p>
          <a:p>
            <a:pPr eaLnBrk="1" hangingPunct="1">
              <a:buFontTx/>
              <a:buChar char="•"/>
            </a:pPr>
            <a:r>
              <a:rPr lang="en-US" sz="2400">
                <a:cs typeface="Arial" charset="0"/>
              </a:rPr>
              <a:t> Compute mean shift vector</a:t>
            </a:r>
          </a:p>
          <a:p>
            <a:pPr eaLnBrk="1" hangingPunct="1">
              <a:buFontTx/>
              <a:buChar char="•"/>
            </a:pPr>
            <a:endParaRPr lang="en-US" sz="2400"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sz="2400">
                <a:cs typeface="Arial" charset="0"/>
              </a:rPr>
              <a:t>Translate the Kernel window by </a:t>
            </a:r>
            <a:r>
              <a:rPr lang="en-US" sz="2400" b="1">
                <a:cs typeface="Arial" charset="0"/>
              </a:rPr>
              <a:t>m(x)</a:t>
            </a:r>
            <a:endParaRPr lang="en-US" sz="2400">
              <a:cs typeface="Arial" charset="0"/>
            </a:endParaRPr>
          </a:p>
        </p:txBody>
      </p:sp>
      <p:graphicFrame>
        <p:nvGraphicFramePr>
          <p:cNvPr id="3074" name="Object 49"/>
          <p:cNvGraphicFramePr>
            <a:graphicFrameLocks noChangeAspect="1"/>
          </p:cNvGraphicFramePr>
          <p:nvPr/>
        </p:nvGraphicFramePr>
        <p:xfrm>
          <a:off x="457200" y="3657600"/>
          <a:ext cx="4343400" cy="247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8" name="Equation" r:id="rId4" imgW="1917360" imgH="1091880" progId="Equation.DSMT4">
                  <p:embed/>
                </p:oleObj>
              </mc:Choice>
              <mc:Fallback>
                <p:oleObj name="Equation" r:id="rId4" imgW="1917360" imgH="1091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657600"/>
                        <a:ext cx="4343400" cy="24717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52"/>
          <p:cNvGraphicFramePr>
            <a:graphicFrameLocks noChangeAspect="1"/>
          </p:cNvGraphicFramePr>
          <p:nvPr/>
        </p:nvGraphicFramePr>
        <p:xfrm>
          <a:off x="7345363" y="6400800"/>
          <a:ext cx="1531937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9" name="Equation" r:id="rId6" imgW="965160" imgH="203040" progId="Equation.DSMT4">
                  <p:embed/>
                </p:oleObj>
              </mc:Choice>
              <mc:Fallback>
                <p:oleObj name="Equation" r:id="rId6" imgW="9651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5363" y="6400800"/>
                        <a:ext cx="1531937" cy="3222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3" name="Rectangle 53"/>
          <p:cNvSpPr>
            <a:spLocks noChangeArrowheads="1"/>
          </p:cNvSpPr>
          <p:nvPr/>
        </p:nvSpPr>
        <p:spPr bwMode="auto">
          <a:xfrm>
            <a:off x="7162800" y="6324600"/>
            <a:ext cx="1981200" cy="5334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42" name="Line 46"/>
          <p:cNvSpPr>
            <a:spLocks noChangeShapeType="1"/>
          </p:cNvSpPr>
          <p:nvPr/>
        </p:nvSpPr>
        <p:spPr bwMode="auto">
          <a:xfrm flipV="1">
            <a:off x="4114800" y="5029200"/>
            <a:ext cx="2895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51" name="Rectangle 55"/>
          <p:cNvSpPr>
            <a:spLocks noChangeArrowheads="1"/>
          </p:cNvSpPr>
          <p:nvPr/>
        </p:nvSpPr>
        <p:spPr bwMode="auto">
          <a:xfrm>
            <a:off x="1676400" y="3429000"/>
            <a:ext cx="2438400" cy="2819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52" name="Rectangle 56"/>
          <p:cNvSpPr>
            <a:spLocks noChangeArrowheads="1"/>
          </p:cNvSpPr>
          <p:nvPr/>
        </p:nvSpPr>
        <p:spPr bwMode="auto">
          <a:xfrm>
            <a:off x="4343400" y="4572000"/>
            <a:ext cx="381000" cy="60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8" name="Title 1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e-IL" smtClean="0"/>
              <a:t>Computing the Mean Shift</a:t>
            </a:r>
            <a:endParaRPr lang="en-US" smtClean="0"/>
          </a:p>
        </p:txBody>
      </p:sp>
      <p:sp>
        <p:nvSpPr>
          <p:cNvPr id="3109" name="Rectangle 107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12556802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40" grpId="0" animBg="1"/>
      <p:bldP spid="132142" grpId="0" animBg="1"/>
      <p:bldP spid="132151" grpId="0" animBg="1"/>
      <p:bldP spid="13215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3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5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7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8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9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0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1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3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5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9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1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2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3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4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5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6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7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8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9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0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1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2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3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4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5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6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7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8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9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0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1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2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3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4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5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6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7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8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9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0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1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2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3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4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5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6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7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8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9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0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1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2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3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4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5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6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7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8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9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0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1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2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3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239" name="Oval 95"/>
          <p:cNvSpPr>
            <a:spLocks noChangeArrowheads="1"/>
          </p:cNvSpPr>
          <p:nvPr/>
        </p:nvSpPr>
        <p:spPr bwMode="auto">
          <a:xfrm>
            <a:off x="2057400" y="5105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0" name="Oval 96"/>
          <p:cNvSpPr>
            <a:spLocks noChangeArrowheads="1"/>
          </p:cNvSpPr>
          <p:nvPr/>
        </p:nvSpPr>
        <p:spPr bwMode="auto">
          <a:xfrm>
            <a:off x="1600200" y="4191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1" name="Oval 97"/>
          <p:cNvSpPr>
            <a:spLocks noChangeArrowheads="1"/>
          </p:cNvSpPr>
          <p:nvPr/>
        </p:nvSpPr>
        <p:spPr bwMode="auto">
          <a:xfrm>
            <a:off x="1752600" y="2895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2" name="Oval 98"/>
          <p:cNvSpPr>
            <a:spLocks noChangeArrowheads="1"/>
          </p:cNvSpPr>
          <p:nvPr/>
        </p:nvSpPr>
        <p:spPr bwMode="auto">
          <a:xfrm>
            <a:off x="1676400" y="1295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3" name="Oval 99"/>
          <p:cNvSpPr>
            <a:spLocks noChangeArrowheads="1"/>
          </p:cNvSpPr>
          <p:nvPr/>
        </p:nvSpPr>
        <p:spPr bwMode="auto">
          <a:xfrm>
            <a:off x="3352800" y="1143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4" name="Oval 100"/>
          <p:cNvSpPr>
            <a:spLocks noChangeArrowheads="1"/>
          </p:cNvSpPr>
          <p:nvPr/>
        </p:nvSpPr>
        <p:spPr bwMode="auto">
          <a:xfrm>
            <a:off x="3429000" y="5029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5" name="Oval 101"/>
          <p:cNvSpPr>
            <a:spLocks noChangeArrowheads="1"/>
          </p:cNvSpPr>
          <p:nvPr/>
        </p:nvSpPr>
        <p:spPr bwMode="auto">
          <a:xfrm>
            <a:off x="4495800" y="48768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6" name="Oval 102"/>
          <p:cNvSpPr>
            <a:spLocks noChangeArrowheads="1"/>
          </p:cNvSpPr>
          <p:nvPr/>
        </p:nvSpPr>
        <p:spPr bwMode="auto">
          <a:xfrm>
            <a:off x="5562600" y="5029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7" name="Oval 103"/>
          <p:cNvSpPr>
            <a:spLocks noChangeArrowheads="1"/>
          </p:cNvSpPr>
          <p:nvPr/>
        </p:nvSpPr>
        <p:spPr bwMode="auto">
          <a:xfrm>
            <a:off x="6781800" y="3962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8" name="Oval 104"/>
          <p:cNvSpPr>
            <a:spLocks noChangeArrowheads="1"/>
          </p:cNvSpPr>
          <p:nvPr/>
        </p:nvSpPr>
        <p:spPr bwMode="auto">
          <a:xfrm>
            <a:off x="7315200" y="2819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9" name="Oval 105"/>
          <p:cNvSpPr>
            <a:spLocks noChangeArrowheads="1"/>
          </p:cNvSpPr>
          <p:nvPr/>
        </p:nvSpPr>
        <p:spPr bwMode="auto">
          <a:xfrm>
            <a:off x="6934200" y="1524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0" name="Oval 106"/>
          <p:cNvSpPr>
            <a:spLocks noChangeArrowheads="1"/>
          </p:cNvSpPr>
          <p:nvPr/>
        </p:nvSpPr>
        <p:spPr bwMode="auto">
          <a:xfrm>
            <a:off x="5715000" y="990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1" name="Oval 107"/>
          <p:cNvSpPr>
            <a:spLocks noChangeArrowheads="1"/>
          </p:cNvSpPr>
          <p:nvPr/>
        </p:nvSpPr>
        <p:spPr bwMode="auto">
          <a:xfrm>
            <a:off x="4572000" y="990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2" name="Oval 108"/>
          <p:cNvSpPr>
            <a:spLocks noChangeArrowheads="1"/>
          </p:cNvSpPr>
          <p:nvPr/>
        </p:nvSpPr>
        <p:spPr bwMode="auto">
          <a:xfrm>
            <a:off x="3276600" y="3581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3" name="Oval 109"/>
          <p:cNvSpPr>
            <a:spLocks noChangeArrowheads="1"/>
          </p:cNvSpPr>
          <p:nvPr/>
        </p:nvSpPr>
        <p:spPr bwMode="auto">
          <a:xfrm>
            <a:off x="3505200" y="2286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4" name="Oval 110"/>
          <p:cNvSpPr>
            <a:spLocks noChangeArrowheads="1"/>
          </p:cNvSpPr>
          <p:nvPr/>
        </p:nvSpPr>
        <p:spPr bwMode="auto">
          <a:xfrm>
            <a:off x="5715000" y="2057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5" name="Oval 111"/>
          <p:cNvSpPr>
            <a:spLocks noChangeArrowheads="1"/>
          </p:cNvSpPr>
          <p:nvPr/>
        </p:nvSpPr>
        <p:spPr bwMode="auto">
          <a:xfrm>
            <a:off x="5715000" y="3276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6" name="Oval 112"/>
          <p:cNvSpPr>
            <a:spLocks noChangeArrowheads="1"/>
          </p:cNvSpPr>
          <p:nvPr/>
        </p:nvSpPr>
        <p:spPr bwMode="auto">
          <a:xfrm>
            <a:off x="4572000" y="3886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2" name="Title 1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e-IL" smtClean="0"/>
              <a:t>Real Modality </a:t>
            </a:r>
            <a:r>
              <a:rPr lang="en-US" altLang="he-IL" dirty="0" smtClean="0"/>
              <a:t>Analysis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77661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0.025 -0.00301 0.05 -0.00162 0.075 0.00139 C 0.08403 0.00532 0.09375 0.00995 0.10313 0.0125 C 0.10834 0.01389 0.11736 0.01551 0.12188 0.01944 C 0.12691 0.02384 0.12379 0.02176 0.13125 0.025 C 0.13681 0.02754 0.14202 0.03333 0.14688 0.0375 C 0.15486 0.04467 0.16163 0.05532 0.16771 0.06528 C 0.17031 0.06967 0.17604 0.07778 0.17604 0.07778 C 0.17761 0.08403 0.18056 0.08889 0.18334 0.09444 C 0.18455 0.09699 0.18386 0.10069 0.18542 0.10278 C 0.18577 0.10324 0.18611 0.1037 0.18646 0.10416 " pathEditMode="relative" ptsTypes="ffffffffffA">
                                      <p:cBhvr>
                                        <p:cTn id="6" dur="2000" fill="hold"/>
                                        <p:tgtEl>
                                          <p:spTgt spid="134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0.0125 -0.00556 0.02448 -0.01111 0.03542 -0.02084 C 0.03837 -0.02686 0.04792 -0.03102 0.05313 -0.03334 C 0.0592 -0.03611 0.06615 -0.04283 0.07292 -0.04306 C 0.08507 -0.04352 0.09722 -0.04398 0.10938 -0.04445 C 0.11945 -0.04769 0.12761 -0.05301 0.13646 -0.05973 C 0.14202 -0.06389 0.1441 -0.0676 0.15 -0.06945 C 0.16667 -0.08426 0.19427 -0.08056 0.21146 -0.08056 " pathEditMode="relative" ptsTypes="fffffffA">
                                      <p:cBhvr>
                                        <p:cTn id="8" dur="2000" fill="hold"/>
                                        <p:tgtEl>
                                          <p:spTgt spid="134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3.33333E-6 C 0.00573 -0.00509 0.01285 -0.01088 0.01875 -0.01528 C 0.02361 -0.01898 0.02674 -0.02384 0.03125 -0.02778 C 0.03368 -0.03264 0.03438 -0.03611 0.0375 -0.04028 C 0.03889 -0.0456 0.04097 -0.05255 0.04375 -0.05694 C 0.0467 -0.06157 0.04705 -0.06019 0.04896 -0.06528 C 0.05538 -0.08241 0.06458 -0.10532 0.06458 -0.125 " pathEditMode="relative" ptsTypes="ffffffA">
                                      <p:cBhvr>
                                        <p:cTn id="10" dur="2000" fill="hold"/>
                                        <p:tgtEl>
                                          <p:spTgt spid="134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556E-6 C -0.00486 -0.00207 -0.00903 -0.00555 -0.01354 -0.00832 C -0.02361 -0.01434 -0.03351 -0.01805 -0.04271 -0.02638 C -0.04705 -0.03032 -0.05382 -0.03379 -0.05625 -0.04027 " pathEditMode="relative" ptsTypes="fffA">
                                      <p:cBhvr>
                                        <p:cTn id="12" dur="2000" fill="hold"/>
                                        <p:tgtEl>
                                          <p:spTgt spid="134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3.33333E-6 C -0.01233 0.00115 -0.02674 0.00162 -0.0375 0.01111 C -0.04098 0.025 -0.03525 0.00393 -0.04167 0.01944 C -0.04393 0.02477 -0.04358 0.02916 -0.0448 0.03472 C -0.04566 0.03889 -0.04688 0.04305 -0.04792 0.04722 C -0.04827 0.04861 -0.04896 0.05139 -0.04896 0.05139 C -0.04931 0.05463 -0.04983 0.05787 -0.05 0.06111 C -0.05105 0.08703 -0.04879 0.10208 -0.05417 0.12361 C -0.05556 0.12916 -0.05608 0.13472 -0.06042 0.1375 " pathEditMode="relative" ptsTypes="ffffffffA">
                                      <p:cBhvr>
                                        <p:cTn id="14" dur="2000" fill="hold"/>
                                        <p:tgtEl>
                                          <p:spTgt spid="134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-6.66667E-6 C 0.00105 0.00092 0.00209 0.00208 0.00313 0.00277 C 0.00417 0.00346 0.00521 0.00346 0.00626 0.00416 C 0.01372 0.00971 0.01789 0.01527 0.02605 0.01805 C 0.03351 0.02476 0.04323 0.02615 0.05105 0.03194 C 0.0533 0.03356 0.05521 0.03564 0.0573 0.03749 C 0.05834 0.03842 0.06042 0.04027 0.06042 0.04027 C 0.06198 0.04328 0.06407 0.04559 0.06563 0.0486 C 0.06997 0.0574 0.07292 0.06805 0.07605 0.07777 C 0.07917 0.08726 0.08091 0.09953 0.08751 0.10555 C 0.09462 0.1199 0.1099 0.13333 0.12084 0.14305 C 0.13924 0.15948 0.1606 0.18309 0.1823 0.19027 C 0.20001 0.20601 0.23143 0.20555 0.25105 0.20694 C 0.2691 0.20995 0.28716 0.21157 0.30521 0.21388 C 0.31546 0.21735 0.30174 0.21296 0.32084 0.21666 C 0.33195 0.21874 0.34341 0.22476 0.35417 0.22916 C 0.35973 0.23147 0.36528 0.23356 0.37084 0.2361 C 0.37327 0.23726 0.37709 0.24166 0.37709 0.24166 C 0.37987 0.24698 0.38438 0.25277 0.38941 0.25277 " pathEditMode="relative" ptsTypes="ffffffffffffffffffA">
                                      <p:cBhvr>
                                        <p:cTn id="16" dur="2000" fill="hold"/>
                                        <p:tgtEl>
                                          <p:spTgt spid="134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C 0.00573 0.00254 0.0118 0.00509 0.01771 0.00694 C 0.02048 0.00787 0.02604 0.00972 0.02604 0.00972 C 0.03437 0.01713 0.05225 0.01643 0.0625 0.01805 C 0.07916 0.02546 0.09583 0.03263 0.11354 0.03472 C 0.1217 0.0368 0.12916 0.03796 0.1375 0.03888 C 0.15659 0.04398 0.17673 0.04097 0.19583 0.04027 C 0.2059 0.03588 0.21666 0.03263 0.22708 0.02916 C 0.2309 0.028 0.23489 0.02453 0.23854 0.02361 C 0.24757 0.02129 0.25746 0.02013 0.26666 0.01805 C 0.27222 0.01689 0.27777 0.0162 0.28333 0.01527 C 0.28993 0.01435 0.30312 0.0125 0.30312 0.0125 C 0.31666 0.01296 0.33021 0.01296 0.34375 0.01388 C 0.35 0.01435 0.3625 0.01666 0.3625 0.01666 C 0.36892 0.01875 0.37552 0.02083 0.38229 0.02083 " pathEditMode="relative" ptsTypes="ffffffffffffffA">
                                      <p:cBhvr>
                                        <p:cTn id="18" dur="2000" fill="hold"/>
                                        <p:tgtEl>
                                          <p:spTgt spid="134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6.66667E-6 C 0.01354 0.00254 0.02691 0.00324 0.04062 0.00416 C 0.07465 0.00231 0.10677 -0.00487 0.13854 -0.02084 C 0.14375 -0.02339 0.14427 -0.02778 0.14792 -0.03195 C 0.15121 -0.03589 0.15451 -0.03774 0.15833 -0.04028 C 0.16337 -0.05024 0.17083 -0.05278 0.17812 -0.05834 C 0.19028 -0.06783 0.18212 -0.06297 0.19167 -0.06806 C 0.19601 -0.07385 0.20226 -0.07964 0.20833 -0.08195 C 0.21111 -0.08288 0.21667 -0.08473 0.21667 -0.08473 C 0.22795 -0.09468 0.24097 -0.10116 0.25417 -0.10556 C 0.26007 -0.11089 0.26667 -0.11528 0.27292 -0.11945 C 0.27969 -0.12408 0.27222 -0.12014 0.27917 -0.12639 C 0.28212 -0.12894 0.28559 -0.13079 0.28854 -0.13334 C 0.29392 -0.1382 0.29219 -0.13426 0.29896 -0.13889 C 0.30764 -0.14468 0.31684 -0.14769 0.32604 -0.15139 C 0.33212 -0.15371 0.33976 -0.15903 0.34583 -0.15973 C 0.36059 -0.16112 0.375 -0.16389 0.38958 -0.16667 C 0.39167 -0.1676 0.39375 -0.16852 0.39583 -0.16945 C 0.39687 -0.16991 0.39896 -0.17084 0.39896 -0.17084 " pathEditMode="relative" ptsTypes="ffffffffffffffffffA">
                                      <p:cBhvr>
                                        <p:cTn id="20" dur="2000" fill="hold"/>
                                        <p:tgtEl>
                                          <p:spTgt spid="134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C 0.00694 0.00625 0.01441 -0.00092 0.02187 0.00417 C 0.02969 0.00162 0.03559 -0.00277 0.04271 -0.00694 C 0.04739 -0.00972 0.04601 -0.00694 0.05 -0.00972 C 0.05798 -0.01504 0.06614 -0.02129 0.075 -0.02361 C 0.0868 -0.03148 0.10191 -0.03472 0.11458 -0.03889 C 0.12673 -0.04305 0.13732 -0.05069 0.15 -0.05277 C 0.15607 -0.05555 0.16094 -0.05602 0.16771 -0.05694 C 0.1809 -0.06134 0.1967 -0.06203 0.21042 -0.06389 C 0.25295 -0.06203 0.25885 -0.06111 0.31146 -0.06389 C 0.31614 -0.06412 0.32101 -0.06504 0.325 -0.06805 C 0.34757 -0.08472 0.31962 -0.06597 0.33542 -0.07639 C 0.33819 -0.08194 0.34271 -0.08796 0.34687 -0.09166 C 0.34809 -0.09838 0.3493 -0.10416 0.35208 -0.10972 C 0.35364 -0.11782 0.35451 -0.12314 0.35521 -0.13194 C 0.35434 -0.15254 0.35417 -0.18148 0.34479 -0.2 C 0.34392 -0.20578 0.34271 -0.21111 0.34167 -0.21666 C 0.34236 -0.24282 0.34062 -0.26227 0.35104 -0.28333 C 0.3533 -0.28796 0.35278 -0.29861 0.35521 -0.30277 C 0.35573 -0.3037 0.3566 -0.30185 0.35729 -0.30139 " pathEditMode="relative" ptsTypes="fffffffffffffffffffA">
                                      <p:cBhvr>
                                        <p:cTn id="22" dur="2000" fill="hold"/>
                                        <p:tgtEl>
                                          <p:spTgt spid="134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C 0.00625 -0.00556 0.01302 -0.00718 0.01979 -0.01111 C 0.02118 -0.01204 0.02257 -0.0132 0.02396 -0.01389 C 0.02673 -0.01505 0.03229 -0.01667 0.03229 -0.01667 C 0.0368 -0.0206 0.04184 -0.02153 0.04687 -0.02361 C 0.05451 -0.02662 0.06215 -0.02986 0.06979 -0.03333 C 0.07257 -0.03449 0.07673 -0.03542 0.07916 -0.0375 C 0.08333 -0.0412 0.09045 -0.05 0.09479 -0.05278 C 0.09948 -0.05602 0.09652 -0.05208 0.10104 -0.05695 C 0.10225 -0.0581 0.10295 -0.05995 0.10416 -0.06111 C 0.10503 -0.06204 0.10625 -0.06181 0.10729 -0.0625 C 0.11441 -0.06783 0.12083 -0.075 0.12708 -0.08195 C 0.13229 -0.08773 0.14201 -0.09653 0.14583 -0.10417 C 0.15121 -0.11482 0.15816 -0.12593 0.1625 -0.1375 C 0.16441 -0.14283 0.16527 -0.14792 0.16771 -0.15278 C 0.17083 -0.17338 0.17586 -0.19468 0.18229 -0.21389 C 0.18507 -0.22222 0.18402 -0.22454 0.18854 -0.23056 C 0.19357 -0.25093 0.19375 -0.26968 0.19375 -0.29167 " pathEditMode="relative" ptsTypes="fffffffffffffffffA">
                                      <p:cBhvr>
                                        <p:cTn id="24" dur="2000" fill="hold"/>
                                        <p:tgtEl>
                                          <p:spTgt spid="134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0.00451 -0.00903 0.00989 -0.01598 0.01562 -0.02361 C 0.01788 -0.02662 0.01909 -0.03102 0.02083 -0.03473 C 0.02534 -0.04422 0.03038 -0.05348 0.03541 -0.0625 C 0.03802 -0.07292 0.03767 -0.06019 0.0427 -0.08056 C 0.04409 -0.08611 0.046 -0.09074 0.04791 -0.09584 C 0.0519 -0.10625 0.05381 -0.1176 0.05833 -0.12778 C 0.06024 -0.14561 0.06475 -0.16505 0.06979 -0.18195 C 0.07222 -0.2007 0.07743 -0.21875 0.0802 -0.2375 C 0.07986 -0.24584 0.07968 -0.25417 0.07916 -0.2625 C 0.07899 -0.26389 0.07812 -0.26667 0.07812 -0.26667 " pathEditMode="relative" ptsTypes="ffffffffffA">
                                      <p:cBhvr>
                                        <p:cTn id="26" dur="2000" fill="hold"/>
                                        <p:tgtEl>
                                          <p:spTgt spid="134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2.22222E-6 C 0.00261 -0.01041 0.00279 -0.02129 0.00522 -0.03194 C 0.01077 -0.05694 0.01563 -0.08217 0.02188 -0.10694 C 0.02397 -0.13819 0.02692 -0.17407 0.01459 -0.20278 C 0.0099 -0.21389 0.01546 -0.19953 0.00938 -0.21111 C 0.00678 -0.2162 0.00556 -0.22176 0.00209 -0.22639 C -0.00747 -0.23912 -0.01806 -0.24977 -0.02917 -0.25972 C -0.03229 -0.2625 -0.03542 -0.26528 -0.03854 -0.26805 C -0.04063 -0.26991 -0.04479 -0.27361 -0.04479 -0.27361 C -0.04549 -0.27616 -0.04844 -0.28611 -0.05 -0.28611 " pathEditMode="relative" ptsTypes="fffffffffA">
                                      <p:cBhvr>
                                        <p:cTn id="28" dur="2000" fill="hold"/>
                                        <p:tgtEl>
                                          <p:spTgt spid="134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-0.00764 -0.00069 -0.01459 -0.00069 -0.02188 -0.00277 C -0.03316 -0.00602 -0.04428 -0.0118 -0.05521 -0.01666 C -0.05643 -0.01713 -0.05712 -0.01875 -0.05834 -0.01944 C -0.05973 -0.02014 -0.06112 -0.02037 -0.0625 -0.02083 C -0.06667 -0.02453 -0.07171 -0.02592 -0.07605 -0.02916 C -0.08455 -0.03541 -0.09289 -0.04421 -0.1 -0.05277 C -0.11685 -0.07291 -0.13021 -0.09861 -0.14896 -0.11527 C -0.15296 -0.11898 -0.16077 -0.1206 -0.16563 -0.12222 C -0.16945 -0.12569 -0.17396 -0.12615 -0.17396 -0.13333 " pathEditMode="relative" ptsTypes="fffffffffA">
                                      <p:cBhvr>
                                        <p:cTn id="30" dur="2000" fill="hold"/>
                                        <p:tgtEl>
                                          <p:spTgt spid="134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-0.00347 0.00301 -0.00434 0.00648 -0.00833 0.00833 C -0.0125 0.01643 -0.02101 0.01898 -0.02813 0.02083 C -0.04896 0.02014 -0.06823 0.01967 -0.08854 0.01528 C -0.12813 0.01597 -0.15816 0.01782 -0.19479 0.02222 C -0.20486 0.025 -0.21198 0.03009 -0.22083 0.03611 " pathEditMode="relative" ptsTypes="fffffA">
                                      <p:cBhvr>
                                        <p:cTn id="32" dur="2000" fill="hold"/>
                                        <p:tgtEl>
                                          <p:spTgt spid="134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C -0.01059 0.00463 -0.02187 0.0074 -0.03229 0.0125 C -0.03594 0.01435 -0.03923 0.01736 -0.04271 0.01944 C -0.04479 0.0206 -0.04896 0.02222 -0.04896 0.02222 C -0.05121 0.02523 -0.06059 0.03518 -0.0625 0.04027 C -0.0651 0.04722 -0.06319 0.04513 -0.06771 0.04722 C -0.06927 0.05509 -0.07274 0.06157 -0.07396 0.06944 C -0.07569 0.08148 -0.07916 0.09328 -0.08333 0.10416 C -0.08559 0.11018 -0.08628 0.11574 -0.09062 0.11944 C -0.09184 0.12453 -0.0993 0.13449 -0.10312 0.13611 C -0.10573 0.14143 -0.10989 0.14652 -0.11458 0.14861 C -0.12639 0.16041 -0.13993 0.16481 -0.15416 0.16944 C -0.15781 0.17268 -0.16041 0.17338 -0.16458 0.175 C -0.16666 0.17592 -0.16875 0.17685 -0.17083 0.17777 C -0.17187 0.17824 -0.17396 0.17916 -0.17396 0.17916 C -0.17882 0.18865 -0.17726 0.18425 -0.17916 0.19166 C -0.17986 0.20092 -0.17916 0.20532 -0.17916 0.21388 " pathEditMode="relative" ptsTypes="ffffffffffffffffA">
                                      <p:cBhvr>
                                        <p:cTn id="34" dur="2000" fill="hold"/>
                                        <p:tgtEl>
                                          <p:spTgt spid="134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C -0.00313 0.00648 -0.00521 0.0125 -0.00938 0.01806 C -0.01094 0.02431 -0.01389 0.02685 -0.01667 0.03195 C -0.01962 0.0375 -0.02118 0.04468 -0.02396 0.05 C -0.02483 0.05162 -0.02622 0.05255 -0.02709 0.05417 C -0.02969 0.05857 -0.03073 0.06343 -0.03334 0.06806 C -0.03473 0.075 -0.03716 0.08125 -0.03959 0.0875 C -0.04132 0.09236 -0.0415 0.09676 -0.04375 0.10139 C -0.04532 0.10949 -0.04618 0.11621 -0.04896 0.12361 C -0.0507 0.13704 -0.054 0.15232 -0.05729 0.16528 C -0.05955 0.19167 -0.06025 0.21829 -0.06354 0.24445 C -0.06302 0.25857 -0.06441 0.28727 -0.05313 0.29722 C -0.05191 0.30232 -0.05313 0.30209 -0.05 0.3 " pathEditMode="relative" ptsTypes="ffffffffffffA">
                                      <p:cBhvr>
                                        <p:cTn id="36" dur="2000" fill="hold"/>
                                        <p:tgtEl>
                                          <p:spTgt spid="134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556E-6 C -0.00139 0.0176 3.33333E-6 0.02639 0.00937 0.03889 C 0.01076 0.04422 0.01475 0.05163 0.01771 0.05556 C 0.01927 0.06366 0.02396 0.06551 0.02604 0.07362 C 0.02743 0.0794 0.02639 0.07663 0.02916 0.08195 C 0.03333 0.1044 0.02916 0.12223 0.01875 0.13889 C 0.01666 0.14214 0.01475 0.14769 0.01354 0.15139 C 0.01267 0.15417 0.01215 0.15695 0.01146 0.15973 C 0.01111 0.16112 0.01041 0.16389 0.01041 0.16389 C 0.01146 0.18288 0.01267 0.19607 0.025 0.20695 C 0.0283 0.21343 0.0368 0.22246 0.04271 0.22501 C 0.04774 0.23172 0.05503 0.23403 0.05937 0.24167 C 0.06423 0.24977 0.06649 0.2595 0.07187 0.26667 C 0.07413 0.27547 0.07586 0.28403 0.07708 0.29306 C 0.07604 0.30325 0.07604 0.29954 0.07604 0.30417 " pathEditMode="relative" ptsTypes="ffffffffffffffA">
                                      <p:cBhvr>
                                        <p:cTn id="38" dur="2000" fill="hold"/>
                                        <p:tgtEl>
                                          <p:spTgt spid="134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C 0.00417 0.00371 0.00868 0.00672 0.01354 0.00834 C 0.02101 0.01505 0.01736 0.0132 0.02396 0.01528 C 0.03003 0.02338 0.03941 0.03195 0.04792 0.03473 C 0.0533 0.04005 0.06111 0.04375 0.06771 0.04584 C 0.06875 0.04676 0.06979 0.04792 0.07083 0.04861 C 0.07187 0.04931 0.07292 0.04931 0.07396 0.05 C 0.07864 0.05348 0.0816 0.05764 0.08646 0.05973 C 0.08941 0.06366 0.09132 0.0676 0.09479 0.07084 C 0.09757 0.07639 0.10364 0.08519 0.10521 0.09167 C 0.1059 0.09445 0.10607 0.09746 0.10729 0.1 C 0.10798 0.10139 0.10885 0.10255 0.10937 0.10417 C 0.11146 0.11042 0.1118 0.11528 0.11458 0.12084 C 0.11753 0.13635 0.12621 0.15116 0.13333 0.16389 C 0.13472 0.16945 0.13646 0.17223 0.13958 0.17639 C 0.14132 0.18334 0.14479 0.18843 0.14792 0.19445 C 0.15243 0.20301 0.1559 0.21204 0.16146 0.21945 C 0.16302 0.22547 0.16493 0.22848 0.16771 0.23334 C 0.17135 0.23982 0.17222 0.24445 0.17708 0.24861 C 0.18021 0.25486 0.18385 0.25973 0.18854 0.26389 C 0.19114 0.26898 0.19826 0.275 0.20312 0.27639 C 0.20555 0.27709 0.21042 0.27778 0.21042 0.27778 " pathEditMode="relative" ptsTypes="fffffffffffffffffffffA">
                                      <p:cBhvr>
                                        <p:cTn id="40" dur="2000" fill="hold"/>
                                        <p:tgtEl>
                                          <p:spTgt spid="134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39" grpId="0" animBg="1"/>
      <p:bldP spid="134240" grpId="0" animBg="1"/>
      <p:bldP spid="134241" grpId="0" animBg="1"/>
      <p:bldP spid="134242" grpId="0" animBg="1"/>
      <p:bldP spid="134243" grpId="0" animBg="1"/>
      <p:bldP spid="134244" grpId="0" animBg="1"/>
      <p:bldP spid="134245" grpId="0" animBg="1"/>
      <p:bldP spid="134246" grpId="0" animBg="1"/>
      <p:bldP spid="134247" grpId="0" animBg="1"/>
      <p:bldP spid="134248" grpId="0" animBg="1"/>
      <p:bldP spid="134249" grpId="0" animBg="1"/>
      <p:bldP spid="134250" grpId="0" animBg="1"/>
      <p:bldP spid="134251" grpId="0" animBg="1"/>
      <p:bldP spid="134252" grpId="0" animBg="1"/>
      <p:bldP spid="134253" grpId="0" animBg="1"/>
      <p:bldP spid="134254" grpId="0" animBg="1"/>
      <p:bldP spid="134255" grpId="0" animBg="1"/>
      <p:bldP spid="13425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Attraction basin:</a:t>
            </a:r>
            <a:r>
              <a:rPr lang="en-US" smtClean="0"/>
              <a:t> the region for which all trajectories lead to the same mode</a:t>
            </a:r>
          </a:p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Cluster:</a:t>
            </a:r>
            <a:r>
              <a:rPr lang="en-US" smtClean="0"/>
              <a:t> all data points in the attraction basin of a mode</a:t>
            </a:r>
          </a:p>
          <a:p>
            <a:pPr eaLnBrk="1" hangingPunct="1"/>
            <a:endParaRPr lang="en-US" smtClean="0"/>
          </a:p>
        </p:txBody>
      </p:sp>
      <p:grpSp>
        <p:nvGrpSpPr>
          <p:cNvPr id="41987" name="Group 3"/>
          <p:cNvGrpSpPr>
            <a:grpSpLocks/>
          </p:cNvGrpSpPr>
          <p:nvPr/>
        </p:nvGrpSpPr>
        <p:grpSpPr bwMode="auto">
          <a:xfrm>
            <a:off x="1981200" y="3343275"/>
            <a:ext cx="5257800" cy="3057525"/>
            <a:chOff x="1776" y="1965"/>
            <a:chExt cx="2064" cy="1200"/>
          </a:xfrm>
        </p:grpSpPr>
        <p:grpSp>
          <p:nvGrpSpPr>
            <p:cNvPr id="41990" name="Group 4"/>
            <p:cNvGrpSpPr>
              <a:grpSpLocks/>
            </p:cNvGrpSpPr>
            <p:nvPr/>
          </p:nvGrpSpPr>
          <p:grpSpPr bwMode="auto">
            <a:xfrm>
              <a:off x="1776" y="1965"/>
              <a:ext cx="1152" cy="1200"/>
              <a:chOff x="432" y="2256"/>
              <a:chExt cx="672" cy="672"/>
            </a:xfrm>
          </p:grpSpPr>
          <p:sp>
            <p:nvSpPr>
              <p:cNvPr id="42011" name="Rectangle 5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2012" name="Picture 6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991" name="Group 7"/>
            <p:cNvGrpSpPr>
              <a:grpSpLocks/>
            </p:cNvGrpSpPr>
            <p:nvPr/>
          </p:nvGrpSpPr>
          <p:grpSpPr bwMode="auto">
            <a:xfrm>
              <a:off x="2688" y="1965"/>
              <a:ext cx="1152" cy="1200"/>
              <a:chOff x="432" y="2256"/>
              <a:chExt cx="672" cy="672"/>
            </a:xfrm>
          </p:grpSpPr>
          <p:sp>
            <p:nvSpPr>
              <p:cNvPr id="42009" name="Rectangle 8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2010" name="Picture 9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992" name="Freeform 10"/>
            <p:cNvSpPr>
              <a:spLocks/>
            </p:cNvSpPr>
            <p:nvPr/>
          </p:nvSpPr>
          <p:spPr bwMode="auto">
            <a:xfrm>
              <a:off x="1796" y="2043"/>
              <a:ext cx="1036" cy="1091"/>
            </a:xfrm>
            <a:custGeom>
              <a:avLst/>
              <a:gdLst>
                <a:gd name="T0" fmla="*/ 564 w 1036"/>
                <a:gd name="T1" fmla="*/ 66 h 1091"/>
                <a:gd name="T2" fmla="*/ 220 w 1036"/>
                <a:gd name="T3" fmla="*/ 2 h 1091"/>
                <a:gd name="T4" fmla="*/ 60 w 1036"/>
                <a:gd name="T5" fmla="*/ 34 h 1091"/>
                <a:gd name="T6" fmla="*/ 60 w 1036"/>
                <a:gd name="T7" fmla="*/ 354 h 1091"/>
                <a:gd name="T8" fmla="*/ 36 w 1036"/>
                <a:gd name="T9" fmla="*/ 626 h 1091"/>
                <a:gd name="T10" fmla="*/ 52 w 1036"/>
                <a:gd name="T11" fmla="*/ 858 h 1091"/>
                <a:gd name="T12" fmla="*/ 76 w 1036"/>
                <a:gd name="T13" fmla="*/ 970 h 1091"/>
                <a:gd name="T14" fmla="*/ 140 w 1036"/>
                <a:gd name="T15" fmla="*/ 1042 h 1091"/>
                <a:gd name="T16" fmla="*/ 228 w 1036"/>
                <a:gd name="T17" fmla="*/ 1082 h 1091"/>
                <a:gd name="T18" fmla="*/ 348 w 1036"/>
                <a:gd name="T19" fmla="*/ 1074 h 1091"/>
                <a:gd name="T20" fmla="*/ 396 w 1036"/>
                <a:gd name="T21" fmla="*/ 1058 h 1091"/>
                <a:gd name="T22" fmla="*/ 420 w 1036"/>
                <a:gd name="T23" fmla="*/ 1050 h 1091"/>
                <a:gd name="T24" fmla="*/ 516 w 1036"/>
                <a:gd name="T25" fmla="*/ 994 h 1091"/>
                <a:gd name="T26" fmla="*/ 692 w 1036"/>
                <a:gd name="T27" fmla="*/ 1034 h 1091"/>
                <a:gd name="T28" fmla="*/ 860 w 1036"/>
                <a:gd name="T29" fmla="*/ 1090 h 1091"/>
                <a:gd name="T30" fmla="*/ 972 w 1036"/>
                <a:gd name="T31" fmla="*/ 1082 h 1091"/>
                <a:gd name="T32" fmla="*/ 1036 w 1036"/>
                <a:gd name="T33" fmla="*/ 954 h 1091"/>
                <a:gd name="T34" fmla="*/ 1028 w 1036"/>
                <a:gd name="T35" fmla="*/ 858 h 1091"/>
                <a:gd name="T36" fmla="*/ 1012 w 1036"/>
                <a:gd name="T37" fmla="*/ 714 h 1091"/>
                <a:gd name="T38" fmla="*/ 884 w 1036"/>
                <a:gd name="T39" fmla="*/ 114 h 1091"/>
                <a:gd name="T40" fmla="*/ 700 w 1036"/>
                <a:gd name="T41" fmla="*/ 42 h 1091"/>
                <a:gd name="T42" fmla="*/ 564 w 1036"/>
                <a:gd name="T43" fmla="*/ 66 h 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6"/>
                <a:gd name="T67" fmla="*/ 0 h 1091"/>
                <a:gd name="T68" fmla="*/ 1036 w 1036"/>
                <a:gd name="T69" fmla="*/ 1091 h 10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6" h="1091">
                  <a:moveTo>
                    <a:pt x="564" y="66"/>
                  </a:moveTo>
                  <a:cubicBezTo>
                    <a:pt x="470" y="4"/>
                    <a:pt x="330" y="18"/>
                    <a:pt x="220" y="2"/>
                  </a:cubicBezTo>
                  <a:cubicBezTo>
                    <a:pt x="155" y="7"/>
                    <a:pt x="111" y="0"/>
                    <a:pt x="60" y="34"/>
                  </a:cubicBezTo>
                  <a:cubicBezTo>
                    <a:pt x="0" y="124"/>
                    <a:pt x="40" y="253"/>
                    <a:pt x="60" y="354"/>
                  </a:cubicBezTo>
                  <a:cubicBezTo>
                    <a:pt x="55" y="446"/>
                    <a:pt x="47" y="535"/>
                    <a:pt x="36" y="626"/>
                  </a:cubicBezTo>
                  <a:cubicBezTo>
                    <a:pt x="44" y="783"/>
                    <a:pt x="39" y="745"/>
                    <a:pt x="52" y="858"/>
                  </a:cubicBezTo>
                  <a:cubicBezTo>
                    <a:pt x="55" y="885"/>
                    <a:pt x="59" y="944"/>
                    <a:pt x="76" y="970"/>
                  </a:cubicBezTo>
                  <a:cubicBezTo>
                    <a:pt x="105" y="1013"/>
                    <a:pt x="85" y="987"/>
                    <a:pt x="140" y="1042"/>
                  </a:cubicBezTo>
                  <a:cubicBezTo>
                    <a:pt x="157" y="1059"/>
                    <a:pt x="206" y="1071"/>
                    <a:pt x="228" y="1082"/>
                  </a:cubicBezTo>
                  <a:cubicBezTo>
                    <a:pt x="268" y="1079"/>
                    <a:pt x="308" y="1080"/>
                    <a:pt x="348" y="1074"/>
                  </a:cubicBezTo>
                  <a:cubicBezTo>
                    <a:pt x="365" y="1072"/>
                    <a:pt x="380" y="1063"/>
                    <a:pt x="396" y="1058"/>
                  </a:cubicBezTo>
                  <a:cubicBezTo>
                    <a:pt x="404" y="1055"/>
                    <a:pt x="420" y="1050"/>
                    <a:pt x="420" y="1050"/>
                  </a:cubicBezTo>
                  <a:cubicBezTo>
                    <a:pt x="446" y="1024"/>
                    <a:pt x="480" y="1006"/>
                    <a:pt x="516" y="994"/>
                  </a:cubicBezTo>
                  <a:cubicBezTo>
                    <a:pt x="575" y="1001"/>
                    <a:pt x="638" y="1007"/>
                    <a:pt x="692" y="1034"/>
                  </a:cubicBezTo>
                  <a:cubicBezTo>
                    <a:pt x="751" y="1063"/>
                    <a:pt x="795" y="1079"/>
                    <a:pt x="860" y="1090"/>
                  </a:cubicBezTo>
                  <a:cubicBezTo>
                    <a:pt x="897" y="1087"/>
                    <a:pt x="936" y="1091"/>
                    <a:pt x="972" y="1082"/>
                  </a:cubicBezTo>
                  <a:cubicBezTo>
                    <a:pt x="1008" y="1074"/>
                    <a:pt x="1028" y="986"/>
                    <a:pt x="1036" y="954"/>
                  </a:cubicBezTo>
                  <a:cubicBezTo>
                    <a:pt x="1033" y="922"/>
                    <a:pt x="1031" y="890"/>
                    <a:pt x="1028" y="858"/>
                  </a:cubicBezTo>
                  <a:cubicBezTo>
                    <a:pt x="1023" y="810"/>
                    <a:pt x="1012" y="714"/>
                    <a:pt x="1012" y="714"/>
                  </a:cubicBezTo>
                  <a:cubicBezTo>
                    <a:pt x="1003" y="515"/>
                    <a:pt x="999" y="286"/>
                    <a:pt x="884" y="114"/>
                  </a:cubicBezTo>
                  <a:cubicBezTo>
                    <a:pt x="851" y="65"/>
                    <a:pt x="750" y="49"/>
                    <a:pt x="700" y="42"/>
                  </a:cubicBezTo>
                  <a:cubicBezTo>
                    <a:pt x="640" y="47"/>
                    <a:pt x="611" y="43"/>
                    <a:pt x="564" y="66"/>
                  </a:cubicBezTo>
                  <a:close/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3" name="Freeform 11"/>
            <p:cNvSpPr>
              <a:spLocks/>
            </p:cNvSpPr>
            <p:nvPr/>
          </p:nvSpPr>
          <p:spPr bwMode="auto">
            <a:xfrm>
              <a:off x="2752" y="2060"/>
              <a:ext cx="1040" cy="1065"/>
            </a:xfrm>
            <a:custGeom>
              <a:avLst/>
              <a:gdLst>
                <a:gd name="T0" fmla="*/ 80 w 1040"/>
                <a:gd name="T1" fmla="*/ 33 h 1065"/>
                <a:gd name="T2" fmla="*/ 56 w 1040"/>
                <a:gd name="T3" fmla="*/ 41 h 1065"/>
                <a:gd name="T4" fmla="*/ 40 w 1040"/>
                <a:gd name="T5" fmla="*/ 89 h 1065"/>
                <a:gd name="T6" fmla="*/ 24 w 1040"/>
                <a:gd name="T7" fmla="*/ 113 h 1065"/>
                <a:gd name="T8" fmla="*/ 0 w 1040"/>
                <a:gd name="T9" fmla="*/ 201 h 1065"/>
                <a:gd name="T10" fmla="*/ 32 w 1040"/>
                <a:gd name="T11" fmla="*/ 305 h 1065"/>
                <a:gd name="T12" fmla="*/ 64 w 1040"/>
                <a:gd name="T13" fmla="*/ 617 h 1065"/>
                <a:gd name="T14" fmla="*/ 64 w 1040"/>
                <a:gd name="T15" fmla="*/ 865 h 1065"/>
                <a:gd name="T16" fmla="*/ 80 w 1040"/>
                <a:gd name="T17" fmla="*/ 913 h 1065"/>
                <a:gd name="T18" fmla="*/ 88 w 1040"/>
                <a:gd name="T19" fmla="*/ 937 h 1065"/>
                <a:gd name="T20" fmla="*/ 88 w 1040"/>
                <a:gd name="T21" fmla="*/ 1049 h 1065"/>
                <a:gd name="T22" fmla="*/ 136 w 1040"/>
                <a:gd name="T23" fmla="*/ 1065 h 1065"/>
                <a:gd name="T24" fmla="*/ 216 w 1040"/>
                <a:gd name="T25" fmla="*/ 1041 h 1065"/>
                <a:gd name="T26" fmla="*/ 240 w 1040"/>
                <a:gd name="T27" fmla="*/ 1033 h 1065"/>
                <a:gd name="T28" fmla="*/ 448 w 1040"/>
                <a:gd name="T29" fmla="*/ 1033 h 1065"/>
                <a:gd name="T30" fmla="*/ 512 w 1040"/>
                <a:gd name="T31" fmla="*/ 977 h 1065"/>
                <a:gd name="T32" fmla="*/ 608 w 1040"/>
                <a:gd name="T33" fmla="*/ 985 h 1065"/>
                <a:gd name="T34" fmla="*/ 784 w 1040"/>
                <a:gd name="T35" fmla="*/ 1033 h 1065"/>
                <a:gd name="T36" fmla="*/ 904 w 1040"/>
                <a:gd name="T37" fmla="*/ 1025 h 1065"/>
                <a:gd name="T38" fmla="*/ 944 w 1040"/>
                <a:gd name="T39" fmla="*/ 985 h 1065"/>
                <a:gd name="T40" fmla="*/ 1008 w 1040"/>
                <a:gd name="T41" fmla="*/ 833 h 1065"/>
                <a:gd name="T42" fmla="*/ 1040 w 1040"/>
                <a:gd name="T43" fmla="*/ 585 h 1065"/>
                <a:gd name="T44" fmla="*/ 1024 w 1040"/>
                <a:gd name="T45" fmla="*/ 473 h 1065"/>
                <a:gd name="T46" fmla="*/ 1008 w 1040"/>
                <a:gd name="T47" fmla="*/ 441 h 1065"/>
                <a:gd name="T48" fmla="*/ 992 w 1040"/>
                <a:gd name="T49" fmla="*/ 393 h 1065"/>
                <a:gd name="T50" fmla="*/ 904 w 1040"/>
                <a:gd name="T51" fmla="*/ 161 h 1065"/>
                <a:gd name="T52" fmla="*/ 880 w 1040"/>
                <a:gd name="T53" fmla="*/ 137 h 1065"/>
                <a:gd name="T54" fmla="*/ 832 w 1040"/>
                <a:gd name="T55" fmla="*/ 105 h 1065"/>
                <a:gd name="T56" fmla="*/ 736 w 1040"/>
                <a:gd name="T57" fmla="*/ 57 h 1065"/>
                <a:gd name="T58" fmla="*/ 488 w 1040"/>
                <a:gd name="T59" fmla="*/ 65 h 1065"/>
                <a:gd name="T60" fmla="*/ 328 w 1040"/>
                <a:gd name="T61" fmla="*/ 25 h 1065"/>
                <a:gd name="T62" fmla="*/ 160 w 1040"/>
                <a:gd name="T63" fmla="*/ 1 h 1065"/>
                <a:gd name="T64" fmla="*/ 72 w 1040"/>
                <a:gd name="T65" fmla="*/ 9 h 1065"/>
                <a:gd name="T66" fmla="*/ 64 w 1040"/>
                <a:gd name="T67" fmla="*/ 33 h 1065"/>
                <a:gd name="T68" fmla="*/ 80 w 1040"/>
                <a:gd name="T69" fmla="*/ 33 h 10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0"/>
                <a:gd name="T106" fmla="*/ 0 h 1065"/>
                <a:gd name="T107" fmla="*/ 1040 w 1040"/>
                <a:gd name="T108" fmla="*/ 1065 h 10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0" h="1065">
                  <a:moveTo>
                    <a:pt x="80" y="33"/>
                  </a:moveTo>
                  <a:cubicBezTo>
                    <a:pt x="72" y="36"/>
                    <a:pt x="61" y="34"/>
                    <a:pt x="56" y="41"/>
                  </a:cubicBezTo>
                  <a:cubicBezTo>
                    <a:pt x="46" y="55"/>
                    <a:pt x="45" y="73"/>
                    <a:pt x="40" y="89"/>
                  </a:cubicBezTo>
                  <a:cubicBezTo>
                    <a:pt x="37" y="98"/>
                    <a:pt x="28" y="104"/>
                    <a:pt x="24" y="113"/>
                  </a:cubicBezTo>
                  <a:cubicBezTo>
                    <a:pt x="9" y="146"/>
                    <a:pt x="7" y="167"/>
                    <a:pt x="0" y="201"/>
                  </a:cubicBezTo>
                  <a:cubicBezTo>
                    <a:pt x="7" y="247"/>
                    <a:pt x="7" y="268"/>
                    <a:pt x="32" y="305"/>
                  </a:cubicBezTo>
                  <a:cubicBezTo>
                    <a:pt x="56" y="402"/>
                    <a:pt x="54" y="516"/>
                    <a:pt x="64" y="617"/>
                  </a:cubicBezTo>
                  <a:cubicBezTo>
                    <a:pt x="59" y="713"/>
                    <a:pt x="49" y="774"/>
                    <a:pt x="64" y="865"/>
                  </a:cubicBezTo>
                  <a:cubicBezTo>
                    <a:pt x="67" y="882"/>
                    <a:pt x="75" y="897"/>
                    <a:pt x="80" y="913"/>
                  </a:cubicBezTo>
                  <a:cubicBezTo>
                    <a:pt x="83" y="921"/>
                    <a:pt x="88" y="937"/>
                    <a:pt x="88" y="937"/>
                  </a:cubicBezTo>
                  <a:cubicBezTo>
                    <a:pt x="86" y="952"/>
                    <a:pt x="70" y="1029"/>
                    <a:pt x="88" y="1049"/>
                  </a:cubicBezTo>
                  <a:cubicBezTo>
                    <a:pt x="99" y="1062"/>
                    <a:pt x="136" y="1065"/>
                    <a:pt x="136" y="1065"/>
                  </a:cubicBezTo>
                  <a:cubicBezTo>
                    <a:pt x="184" y="1053"/>
                    <a:pt x="158" y="1060"/>
                    <a:pt x="216" y="1041"/>
                  </a:cubicBezTo>
                  <a:cubicBezTo>
                    <a:pt x="224" y="1038"/>
                    <a:pt x="240" y="1033"/>
                    <a:pt x="240" y="1033"/>
                  </a:cubicBezTo>
                  <a:cubicBezTo>
                    <a:pt x="313" y="1040"/>
                    <a:pt x="373" y="1050"/>
                    <a:pt x="448" y="1033"/>
                  </a:cubicBezTo>
                  <a:cubicBezTo>
                    <a:pt x="471" y="1028"/>
                    <a:pt x="478" y="988"/>
                    <a:pt x="512" y="977"/>
                  </a:cubicBezTo>
                  <a:cubicBezTo>
                    <a:pt x="544" y="980"/>
                    <a:pt x="576" y="980"/>
                    <a:pt x="608" y="985"/>
                  </a:cubicBezTo>
                  <a:cubicBezTo>
                    <a:pt x="668" y="994"/>
                    <a:pt x="724" y="1021"/>
                    <a:pt x="784" y="1033"/>
                  </a:cubicBezTo>
                  <a:cubicBezTo>
                    <a:pt x="824" y="1030"/>
                    <a:pt x="864" y="1032"/>
                    <a:pt x="904" y="1025"/>
                  </a:cubicBezTo>
                  <a:cubicBezTo>
                    <a:pt x="921" y="1022"/>
                    <a:pt x="938" y="998"/>
                    <a:pt x="944" y="985"/>
                  </a:cubicBezTo>
                  <a:cubicBezTo>
                    <a:pt x="966" y="934"/>
                    <a:pt x="983" y="883"/>
                    <a:pt x="1008" y="833"/>
                  </a:cubicBezTo>
                  <a:cubicBezTo>
                    <a:pt x="1022" y="750"/>
                    <a:pt x="1032" y="669"/>
                    <a:pt x="1040" y="585"/>
                  </a:cubicBezTo>
                  <a:cubicBezTo>
                    <a:pt x="1036" y="540"/>
                    <a:pt x="1040" y="510"/>
                    <a:pt x="1024" y="473"/>
                  </a:cubicBezTo>
                  <a:cubicBezTo>
                    <a:pt x="1019" y="462"/>
                    <a:pt x="1012" y="452"/>
                    <a:pt x="1008" y="441"/>
                  </a:cubicBezTo>
                  <a:cubicBezTo>
                    <a:pt x="1002" y="425"/>
                    <a:pt x="992" y="393"/>
                    <a:pt x="992" y="393"/>
                  </a:cubicBezTo>
                  <a:cubicBezTo>
                    <a:pt x="1001" y="296"/>
                    <a:pt x="1012" y="197"/>
                    <a:pt x="904" y="161"/>
                  </a:cubicBezTo>
                  <a:cubicBezTo>
                    <a:pt x="896" y="153"/>
                    <a:pt x="889" y="144"/>
                    <a:pt x="880" y="137"/>
                  </a:cubicBezTo>
                  <a:cubicBezTo>
                    <a:pt x="865" y="125"/>
                    <a:pt x="832" y="105"/>
                    <a:pt x="832" y="105"/>
                  </a:cubicBezTo>
                  <a:cubicBezTo>
                    <a:pt x="806" y="66"/>
                    <a:pt x="778" y="71"/>
                    <a:pt x="736" y="57"/>
                  </a:cubicBezTo>
                  <a:cubicBezTo>
                    <a:pt x="630" y="78"/>
                    <a:pt x="654" y="72"/>
                    <a:pt x="488" y="65"/>
                  </a:cubicBezTo>
                  <a:cubicBezTo>
                    <a:pt x="412" y="57"/>
                    <a:pt x="391" y="46"/>
                    <a:pt x="328" y="25"/>
                  </a:cubicBezTo>
                  <a:cubicBezTo>
                    <a:pt x="277" y="8"/>
                    <a:pt x="213" y="6"/>
                    <a:pt x="160" y="1"/>
                  </a:cubicBezTo>
                  <a:cubicBezTo>
                    <a:pt x="131" y="4"/>
                    <a:pt x="100" y="0"/>
                    <a:pt x="72" y="9"/>
                  </a:cubicBezTo>
                  <a:cubicBezTo>
                    <a:pt x="64" y="12"/>
                    <a:pt x="61" y="25"/>
                    <a:pt x="64" y="33"/>
                  </a:cubicBezTo>
                  <a:cubicBezTo>
                    <a:pt x="66" y="38"/>
                    <a:pt x="75" y="33"/>
                    <a:pt x="80" y="33"/>
                  </a:cubicBezTo>
                  <a:close/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4" name="Freeform 12"/>
            <p:cNvSpPr>
              <a:spLocks/>
            </p:cNvSpPr>
            <p:nvPr/>
          </p:nvSpPr>
          <p:spPr bwMode="auto">
            <a:xfrm>
              <a:off x="2000" y="2605"/>
              <a:ext cx="264" cy="416"/>
            </a:xfrm>
            <a:custGeom>
              <a:avLst/>
              <a:gdLst>
                <a:gd name="T0" fmla="*/ 0 w 264"/>
                <a:gd name="T1" fmla="*/ 416 h 416"/>
                <a:gd name="T2" fmla="*/ 120 w 264"/>
                <a:gd name="T3" fmla="*/ 336 h 416"/>
                <a:gd name="T4" fmla="*/ 152 w 264"/>
                <a:gd name="T5" fmla="*/ 232 h 416"/>
                <a:gd name="T6" fmla="*/ 232 w 264"/>
                <a:gd name="T7" fmla="*/ 40 h 416"/>
                <a:gd name="T8" fmla="*/ 264 w 264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416"/>
                <a:gd name="T17" fmla="*/ 264 w 264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416">
                  <a:moveTo>
                    <a:pt x="0" y="416"/>
                  </a:moveTo>
                  <a:cubicBezTo>
                    <a:pt x="46" y="401"/>
                    <a:pt x="86" y="370"/>
                    <a:pt x="120" y="336"/>
                  </a:cubicBezTo>
                  <a:cubicBezTo>
                    <a:pt x="134" y="294"/>
                    <a:pt x="147" y="282"/>
                    <a:pt x="152" y="232"/>
                  </a:cubicBezTo>
                  <a:cubicBezTo>
                    <a:pt x="159" y="157"/>
                    <a:pt x="146" y="69"/>
                    <a:pt x="232" y="40"/>
                  </a:cubicBezTo>
                  <a:cubicBezTo>
                    <a:pt x="260" y="12"/>
                    <a:pt x="251" y="26"/>
                    <a:pt x="26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5" name="Freeform 13"/>
            <p:cNvSpPr>
              <a:spLocks/>
            </p:cNvSpPr>
            <p:nvPr/>
          </p:nvSpPr>
          <p:spPr bwMode="auto">
            <a:xfrm>
              <a:off x="1920" y="2581"/>
              <a:ext cx="336" cy="96"/>
            </a:xfrm>
            <a:custGeom>
              <a:avLst/>
              <a:gdLst>
                <a:gd name="T0" fmla="*/ 0 w 336"/>
                <a:gd name="T1" fmla="*/ 96 h 96"/>
                <a:gd name="T2" fmla="*/ 144 w 336"/>
                <a:gd name="T3" fmla="*/ 72 h 96"/>
                <a:gd name="T4" fmla="*/ 312 w 336"/>
                <a:gd name="T5" fmla="*/ 24 h 96"/>
                <a:gd name="T6" fmla="*/ 336 w 336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96"/>
                <a:gd name="T14" fmla="*/ 336 w 336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96">
                  <a:moveTo>
                    <a:pt x="0" y="96"/>
                  </a:moveTo>
                  <a:cubicBezTo>
                    <a:pt x="48" y="84"/>
                    <a:pt x="97" y="85"/>
                    <a:pt x="144" y="72"/>
                  </a:cubicBezTo>
                  <a:cubicBezTo>
                    <a:pt x="201" y="56"/>
                    <a:pt x="253" y="36"/>
                    <a:pt x="312" y="24"/>
                  </a:cubicBezTo>
                  <a:cubicBezTo>
                    <a:pt x="320" y="16"/>
                    <a:pt x="336" y="0"/>
                    <a:pt x="33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6" name="Freeform 14"/>
            <p:cNvSpPr>
              <a:spLocks/>
            </p:cNvSpPr>
            <p:nvPr/>
          </p:nvSpPr>
          <p:spPr bwMode="auto">
            <a:xfrm>
              <a:off x="1912" y="2177"/>
              <a:ext cx="344" cy="388"/>
            </a:xfrm>
            <a:custGeom>
              <a:avLst/>
              <a:gdLst>
                <a:gd name="T0" fmla="*/ 32 w 344"/>
                <a:gd name="T1" fmla="*/ 44 h 388"/>
                <a:gd name="T2" fmla="*/ 16 w 344"/>
                <a:gd name="T3" fmla="*/ 100 h 388"/>
                <a:gd name="T4" fmla="*/ 0 w 344"/>
                <a:gd name="T5" fmla="*/ 148 h 388"/>
                <a:gd name="T6" fmla="*/ 8 w 344"/>
                <a:gd name="T7" fmla="*/ 244 h 388"/>
                <a:gd name="T8" fmla="*/ 232 w 344"/>
                <a:gd name="T9" fmla="*/ 308 h 388"/>
                <a:gd name="T10" fmla="*/ 344 w 344"/>
                <a:gd name="T11" fmla="*/ 3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388"/>
                <a:gd name="T20" fmla="*/ 344 w 344"/>
                <a:gd name="T21" fmla="*/ 388 h 3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388">
                  <a:moveTo>
                    <a:pt x="32" y="44"/>
                  </a:moveTo>
                  <a:cubicBezTo>
                    <a:pt x="5" y="125"/>
                    <a:pt x="46" y="0"/>
                    <a:pt x="16" y="100"/>
                  </a:cubicBezTo>
                  <a:cubicBezTo>
                    <a:pt x="11" y="116"/>
                    <a:pt x="0" y="148"/>
                    <a:pt x="0" y="148"/>
                  </a:cubicBezTo>
                  <a:cubicBezTo>
                    <a:pt x="3" y="180"/>
                    <a:pt x="2" y="213"/>
                    <a:pt x="8" y="244"/>
                  </a:cubicBezTo>
                  <a:cubicBezTo>
                    <a:pt x="25" y="331"/>
                    <a:pt x="203" y="307"/>
                    <a:pt x="232" y="308"/>
                  </a:cubicBezTo>
                  <a:cubicBezTo>
                    <a:pt x="280" y="324"/>
                    <a:pt x="310" y="354"/>
                    <a:pt x="344" y="3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7" name="Freeform 15"/>
            <p:cNvSpPr>
              <a:spLocks/>
            </p:cNvSpPr>
            <p:nvPr/>
          </p:nvSpPr>
          <p:spPr bwMode="auto">
            <a:xfrm>
              <a:off x="2146" y="2181"/>
              <a:ext cx="158" cy="376"/>
            </a:xfrm>
            <a:custGeom>
              <a:avLst/>
              <a:gdLst>
                <a:gd name="T0" fmla="*/ 22 w 158"/>
                <a:gd name="T1" fmla="*/ 0 h 376"/>
                <a:gd name="T2" fmla="*/ 30 w 158"/>
                <a:gd name="T3" fmla="*/ 168 h 376"/>
                <a:gd name="T4" fmla="*/ 102 w 158"/>
                <a:gd name="T5" fmla="*/ 224 h 376"/>
                <a:gd name="T6" fmla="*/ 126 w 158"/>
                <a:gd name="T7" fmla="*/ 240 h 376"/>
                <a:gd name="T8" fmla="*/ 142 w 158"/>
                <a:gd name="T9" fmla="*/ 264 h 376"/>
                <a:gd name="T10" fmla="*/ 158 w 158"/>
                <a:gd name="T11" fmla="*/ 312 h 376"/>
                <a:gd name="T12" fmla="*/ 150 w 158"/>
                <a:gd name="T13" fmla="*/ 376 h 3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"/>
                <a:gd name="T22" fmla="*/ 0 h 376"/>
                <a:gd name="T23" fmla="*/ 158 w 158"/>
                <a:gd name="T24" fmla="*/ 376 h 3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" h="376">
                  <a:moveTo>
                    <a:pt x="22" y="0"/>
                  </a:moveTo>
                  <a:cubicBezTo>
                    <a:pt x="16" y="49"/>
                    <a:pt x="0" y="123"/>
                    <a:pt x="30" y="168"/>
                  </a:cubicBezTo>
                  <a:cubicBezTo>
                    <a:pt x="45" y="191"/>
                    <a:pt x="83" y="211"/>
                    <a:pt x="102" y="224"/>
                  </a:cubicBezTo>
                  <a:cubicBezTo>
                    <a:pt x="110" y="229"/>
                    <a:pt x="126" y="240"/>
                    <a:pt x="126" y="240"/>
                  </a:cubicBezTo>
                  <a:cubicBezTo>
                    <a:pt x="131" y="248"/>
                    <a:pt x="138" y="255"/>
                    <a:pt x="142" y="264"/>
                  </a:cubicBezTo>
                  <a:cubicBezTo>
                    <a:pt x="149" y="279"/>
                    <a:pt x="158" y="312"/>
                    <a:pt x="158" y="312"/>
                  </a:cubicBezTo>
                  <a:cubicBezTo>
                    <a:pt x="155" y="333"/>
                    <a:pt x="150" y="376"/>
                    <a:pt x="150" y="3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Freeform 16"/>
            <p:cNvSpPr>
              <a:spLocks/>
            </p:cNvSpPr>
            <p:nvPr/>
          </p:nvSpPr>
          <p:spPr bwMode="auto">
            <a:xfrm>
              <a:off x="2336" y="2197"/>
              <a:ext cx="296" cy="352"/>
            </a:xfrm>
            <a:custGeom>
              <a:avLst/>
              <a:gdLst>
                <a:gd name="T0" fmla="*/ 296 w 296"/>
                <a:gd name="T1" fmla="*/ 0 h 352"/>
                <a:gd name="T2" fmla="*/ 200 w 296"/>
                <a:gd name="T3" fmla="*/ 56 h 352"/>
                <a:gd name="T4" fmla="*/ 8 w 296"/>
                <a:gd name="T5" fmla="*/ 104 h 352"/>
                <a:gd name="T6" fmla="*/ 32 w 296"/>
                <a:gd name="T7" fmla="*/ 200 h 352"/>
                <a:gd name="T8" fmla="*/ 40 w 296"/>
                <a:gd name="T9" fmla="*/ 224 h 352"/>
                <a:gd name="T10" fmla="*/ 0 w 296"/>
                <a:gd name="T11" fmla="*/ 352 h 3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52"/>
                <a:gd name="T20" fmla="*/ 296 w 296"/>
                <a:gd name="T21" fmla="*/ 352 h 3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52">
                  <a:moveTo>
                    <a:pt x="296" y="0"/>
                  </a:moveTo>
                  <a:cubicBezTo>
                    <a:pt x="237" y="59"/>
                    <a:pt x="270" y="44"/>
                    <a:pt x="200" y="56"/>
                  </a:cubicBezTo>
                  <a:cubicBezTo>
                    <a:pt x="121" y="50"/>
                    <a:pt x="38" y="15"/>
                    <a:pt x="8" y="104"/>
                  </a:cubicBezTo>
                  <a:cubicBezTo>
                    <a:pt x="19" y="169"/>
                    <a:pt x="11" y="137"/>
                    <a:pt x="32" y="200"/>
                  </a:cubicBezTo>
                  <a:cubicBezTo>
                    <a:pt x="35" y="208"/>
                    <a:pt x="40" y="224"/>
                    <a:pt x="40" y="224"/>
                  </a:cubicBezTo>
                  <a:cubicBezTo>
                    <a:pt x="32" y="323"/>
                    <a:pt x="49" y="303"/>
                    <a:pt x="0" y="3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9" name="Freeform 17"/>
            <p:cNvSpPr>
              <a:spLocks/>
            </p:cNvSpPr>
            <p:nvPr/>
          </p:nvSpPr>
          <p:spPr bwMode="auto">
            <a:xfrm>
              <a:off x="2328" y="2349"/>
              <a:ext cx="392" cy="242"/>
            </a:xfrm>
            <a:custGeom>
              <a:avLst/>
              <a:gdLst>
                <a:gd name="T0" fmla="*/ 392 w 392"/>
                <a:gd name="T1" fmla="*/ 0 h 242"/>
                <a:gd name="T2" fmla="*/ 272 w 392"/>
                <a:gd name="T3" fmla="*/ 24 h 242"/>
                <a:gd name="T4" fmla="*/ 208 w 392"/>
                <a:gd name="T5" fmla="*/ 88 h 242"/>
                <a:gd name="T6" fmla="*/ 104 w 392"/>
                <a:gd name="T7" fmla="*/ 240 h 242"/>
                <a:gd name="T8" fmla="*/ 0 w 392"/>
                <a:gd name="T9" fmla="*/ 24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2"/>
                <a:gd name="T16" fmla="*/ 0 h 242"/>
                <a:gd name="T17" fmla="*/ 392 w 392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2" h="242">
                  <a:moveTo>
                    <a:pt x="392" y="0"/>
                  </a:moveTo>
                  <a:cubicBezTo>
                    <a:pt x="353" y="13"/>
                    <a:pt x="313" y="18"/>
                    <a:pt x="272" y="24"/>
                  </a:cubicBezTo>
                  <a:cubicBezTo>
                    <a:pt x="247" y="41"/>
                    <a:pt x="221" y="59"/>
                    <a:pt x="208" y="88"/>
                  </a:cubicBezTo>
                  <a:cubicBezTo>
                    <a:pt x="188" y="134"/>
                    <a:pt x="171" y="236"/>
                    <a:pt x="104" y="240"/>
                  </a:cubicBezTo>
                  <a:cubicBezTo>
                    <a:pt x="69" y="242"/>
                    <a:pt x="35" y="240"/>
                    <a:pt x="0" y="2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0" name="Freeform 18"/>
            <p:cNvSpPr>
              <a:spLocks/>
            </p:cNvSpPr>
            <p:nvPr/>
          </p:nvSpPr>
          <p:spPr bwMode="auto">
            <a:xfrm>
              <a:off x="2328" y="2629"/>
              <a:ext cx="416" cy="248"/>
            </a:xfrm>
            <a:custGeom>
              <a:avLst/>
              <a:gdLst>
                <a:gd name="T0" fmla="*/ 416 w 416"/>
                <a:gd name="T1" fmla="*/ 248 h 248"/>
                <a:gd name="T2" fmla="*/ 376 w 416"/>
                <a:gd name="T3" fmla="*/ 136 h 248"/>
                <a:gd name="T4" fmla="*/ 336 w 416"/>
                <a:gd name="T5" fmla="*/ 40 h 248"/>
                <a:gd name="T6" fmla="*/ 312 w 416"/>
                <a:gd name="T7" fmla="*/ 16 h 248"/>
                <a:gd name="T8" fmla="*/ 264 w 416"/>
                <a:gd name="T9" fmla="*/ 0 h 248"/>
                <a:gd name="T10" fmla="*/ 184 w 416"/>
                <a:gd name="T11" fmla="*/ 16 h 248"/>
                <a:gd name="T12" fmla="*/ 136 w 416"/>
                <a:gd name="T13" fmla="*/ 32 h 248"/>
                <a:gd name="T14" fmla="*/ 112 w 416"/>
                <a:gd name="T15" fmla="*/ 40 h 248"/>
                <a:gd name="T16" fmla="*/ 0 w 416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6"/>
                <a:gd name="T28" fmla="*/ 0 h 248"/>
                <a:gd name="T29" fmla="*/ 416 w 416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6" h="248">
                  <a:moveTo>
                    <a:pt x="416" y="248"/>
                  </a:moveTo>
                  <a:cubicBezTo>
                    <a:pt x="407" y="205"/>
                    <a:pt x="393" y="174"/>
                    <a:pt x="376" y="136"/>
                  </a:cubicBezTo>
                  <a:cubicBezTo>
                    <a:pt x="361" y="102"/>
                    <a:pt x="360" y="69"/>
                    <a:pt x="336" y="40"/>
                  </a:cubicBezTo>
                  <a:cubicBezTo>
                    <a:pt x="329" y="31"/>
                    <a:pt x="322" y="21"/>
                    <a:pt x="312" y="16"/>
                  </a:cubicBezTo>
                  <a:cubicBezTo>
                    <a:pt x="297" y="8"/>
                    <a:pt x="264" y="0"/>
                    <a:pt x="264" y="0"/>
                  </a:cubicBezTo>
                  <a:cubicBezTo>
                    <a:pt x="232" y="5"/>
                    <a:pt x="214" y="7"/>
                    <a:pt x="184" y="16"/>
                  </a:cubicBezTo>
                  <a:cubicBezTo>
                    <a:pt x="168" y="21"/>
                    <a:pt x="152" y="27"/>
                    <a:pt x="136" y="32"/>
                  </a:cubicBezTo>
                  <a:cubicBezTo>
                    <a:pt x="128" y="35"/>
                    <a:pt x="112" y="40"/>
                    <a:pt x="112" y="40"/>
                  </a:cubicBezTo>
                  <a:cubicBezTo>
                    <a:pt x="96" y="39"/>
                    <a:pt x="0" y="50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1" name="Freeform 19"/>
            <p:cNvSpPr>
              <a:spLocks/>
            </p:cNvSpPr>
            <p:nvPr/>
          </p:nvSpPr>
          <p:spPr bwMode="auto">
            <a:xfrm>
              <a:off x="2296" y="2637"/>
              <a:ext cx="368" cy="328"/>
            </a:xfrm>
            <a:custGeom>
              <a:avLst/>
              <a:gdLst>
                <a:gd name="T0" fmla="*/ 368 w 368"/>
                <a:gd name="T1" fmla="*/ 328 h 328"/>
                <a:gd name="T2" fmla="*/ 0 w 368"/>
                <a:gd name="T3" fmla="*/ 0 h 328"/>
                <a:gd name="T4" fmla="*/ 0 60000 65536"/>
                <a:gd name="T5" fmla="*/ 0 60000 65536"/>
                <a:gd name="T6" fmla="*/ 0 w 368"/>
                <a:gd name="T7" fmla="*/ 0 h 328"/>
                <a:gd name="T8" fmla="*/ 368 w 368"/>
                <a:gd name="T9" fmla="*/ 328 h 3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8" h="328">
                  <a:moveTo>
                    <a:pt x="368" y="328"/>
                  </a:moveTo>
                  <a:cubicBezTo>
                    <a:pt x="198" y="300"/>
                    <a:pt x="0" y="19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2" name="Freeform 20"/>
            <p:cNvSpPr>
              <a:spLocks/>
            </p:cNvSpPr>
            <p:nvPr/>
          </p:nvSpPr>
          <p:spPr bwMode="auto">
            <a:xfrm>
              <a:off x="2880" y="2216"/>
              <a:ext cx="344" cy="333"/>
            </a:xfrm>
            <a:custGeom>
              <a:avLst/>
              <a:gdLst>
                <a:gd name="T0" fmla="*/ 0 w 344"/>
                <a:gd name="T1" fmla="*/ 13 h 333"/>
                <a:gd name="T2" fmla="*/ 104 w 344"/>
                <a:gd name="T3" fmla="*/ 29 h 333"/>
                <a:gd name="T4" fmla="*/ 296 w 344"/>
                <a:gd name="T5" fmla="*/ 189 h 333"/>
                <a:gd name="T6" fmla="*/ 336 w 344"/>
                <a:gd name="T7" fmla="*/ 285 h 333"/>
                <a:gd name="T8" fmla="*/ 344 w 344"/>
                <a:gd name="T9" fmla="*/ 333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333"/>
                <a:gd name="T17" fmla="*/ 344 w 344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333">
                  <a:moveTo>
                    <a:pt x="0" y="13"/>
                  </a:moveTo>
                  <a:cubicBezTo>
                    <a:pt x="39" y="0"/>
                    <a:pt x="65" y="16"/>
                    <a:pt x="104" y="29"/>
                  </a:cubicBezTo>
                  <a:cubicBezTo>
                    <a:pt x="184" y="56"/>
                    <a:pt x="238" y="131"/>
                    <a:pt x="296" y="189"/>
                  </a:cubicBezTo>
                  <a:cubicBezTo>
                    <a:pt x="321" y="214"/>
                    <a:pt x="325" y="253"/>
                    <a:pt x="336" y="285"/>
                  </a:cubicBezTo>
                  <a:cubicBezTo>
                    <a:pt x="341" y="300"/>
                    <a:pt x="344" y="333"/>
                    <a:pt x="344" y="33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3" name="Freeform 21"/>
            <p:cNvSpPr>
              <a:spLocks/>
            </p:cNvSpPr>
            <p:nvPr/>
          </p:nvSpPr>
          <p:spPr bwMode="auto">
            <a:xfrm>
              <a:off x="2992" y="2157"/>
              <a:ext cx="358" cy="400"/>
            </a:xfrm>
            <a:custGeom>
              <a:avLst/>
              <a:gdLst>
                <a:gd name="T0" fmla="*/ 0 w 358"/>
                <a:gd name="T1" fmla="*/ 0 h 400"/>
                <a:gd name="T2" fmla="*/ 168 w 358"/>
                <a:gd name="T3" fmla="*/ 88 h 400"/>
                <a:gd name="T4" fmla="*/ 216 w 358"/>
                <a:gd name="T5" fmla="*/ 112 h 400"/>
                <a:gd name="T6" fmla="*/ 264 w 358"/>
                <a:gd name="T7" fmla="*/ 152 h 400"/>
                <a:gd name="T8" fmla="*/ 336 w 358"/>
                <a:gd name="T9" fmla="*/ 272 h 400"/>
                <a:gd name="T10" fmla="*/ 272 w 35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8"/>
                <a:gd name="T19" fmla="*/ 0 h 400"/>
                <a:gd name="T20" fmla="*/ 358 w 35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8" h="400">
                  <a:moveTo>
                    <a:pt x="0" y="0"/>
                  </a:moveTo>
                  <a:cubicBezTo>
                    <a:pt x="54" y="40"/>
                    <a:pt x="109" y="58"/>
                    <a:pt x="168" y="88"/>
                  </a:cubicBezTo>
                  <a:cubicBezTo>
                    <a:pt x="230" y="119"/>
                    <a:pt x="156" y="92"/>
                    <a:pt x="216" y="112"/>
                  </a:cubicBezTo>
                  <a:cubicBezTo>
                    <a:pt x="231" y="127"/>
                    <a:pt x="250" y="136"/>
                    <a:pt x="264" y="152"/>
                  </a:cubicBezTo>
                  <a:cubicBezTo>
                    <a:pt x="297" y="190"/>
                    <a:pt x="309" y="232"/>
                    <a:pt x="336" y="272"/>
                  </a:cubicBezTo>
                  <a:cubicBezTo>
                    <a:pt x="358" y="358"/>
                    <a:pt x="337" y="367"/>
                    <a:pt x="272" y="4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4" name="Freeform 22"/>
            <p:cNvSpPr>
              <a:spLocks/>
            </p:cNvSpPr>
            <p:nvPr/>
          </p:nvSpPr>
          <p:spPr bwMode="auto">
            <a:xfrm>
              <a:off x="3232" y="2205"/>
              <a:ext cx="312" cy="368"/>
            </a:xfrm>
            <a:custGeom>
              <a:avLst/>
              <a:gdLst>
                <a:gd name="T0" fmla="*/ 312 w 312"/>
                <a:gd name="T1" fmla="*/ 0 h 368"/>
                <a:gd name="T2" fmla="*/ 216 w 312"/>
                <a:gd name="T3" fmla="*/ 208 h 368"/>
                <a:gd name="T4" fmla="*/ 168 w 312"/>
                <a:gd name="T5" fmla="*/ 304 h 368"/>
                <a:gd name="T6" fmla="*/ 0 w 312"/>
                <a:gd name="T7" fmla="*/ 368 h 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368"/>
                <a:gd name="T14" fmla="*/ 312 w 312"/>
                <a:gd name="T15" fmla="*/ 368 h 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368">
                  <a:moveTo>
                    <a:pt x="312" y="0"/>
                  </a:moveTo>
                  <a:cubicBezTo>
                    <a:pt x="298" y="82"/>
                    <a:pt x="269" y="145"/>
                    <a:pt x="216" y="208"/>
                  </a:cubicBezTo>
                  <a:cubicBezTo>
                    <a:pt x="192" y="236"/>
                    <a:pt x="196" y="279"/>
                    <a:pt x="168" y="304"/>
                  </a:cubicBezTo>
                  <a:cubicBezTo>
                    <a:pt x="130" y="337"/>
                    <a:pt x="49" y="368"/>
                    <a:pt x="0" y="36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5" name="Freeform 23"/>
            <p:cNvSpPr>
              <a:spLocks/>
            </p:cNvSpPr>
            <p:nvPr/>
          </p:nvSpPr>
          <p:spPr bwMode="auto">
            <a:xfrm>
              <a:off x="3224" y="2592"/>
              <a:ext cx="512" cy="181"/>
            </a:xfrm>
            <a:custGeom>
              <a:avLst/>
              <a:gdLst>
                <a:gd name="T0" fmla="*/ 512 w 512"/>
                <a:gd name="T1" fmla="*/ 181 h 181"/>
                <a:gd name="T2" fmla="*/ 408 w 512"/>
                <a:gd name="T3" fmla="*/ 69 h 181"/>
                <a:gd name="T4" fmla="*/ 312 w 512"/>
                <a:gd name="T5" fmla="*/ 29 h 181"/>
                <a:gd name="T6" fmla="*/ 0 w 512"/>
                <a:gd name="T7" fmla="*/ 5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181"/>
                <a:gd name="T14" fmla="*/ 512 w 51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181">
                  <a:moveTo>
                    <a:pt x="512" y="181"/>
                  </a:moveTo>
                  <a:cubicBezTo>
                    <a:pt x="475" y="156"/>
                    <a:pt x="452" y="84"/>
                    <a:pt x="408" y="69"/>
                  </a:cubicBezTo>
                  <a:cubicBezTo>
                    <a:pt x="374" y="58"/>
                    <a:pt x="347" y="41"/>
                    <a:pt x="312" y="29"/>
                  </a:cubicBezTo>
                  <a:cubicBezTo>
                    <a:pt x="224" y="0"/>
                    <a:pt x="92" y="5"/>
                    <a:pt x="0" y="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6" name="Freeform 24"/>
            <p:cNvSpPr>
              <a:spLocks/>
            </p:cNvSpPr>
            <p:nvPr/>
          </p:nvSpPr>
          <p:spPr bwMode="auto">
            <a:xfrm>
              <a:off x="3184" y="2612"/>
              <a:ext cx="480" cy="449"/>
            </a:xfrm>
            <a:custGeom>
              <a:avLst/>
              <a:gdLst>
                <a:gd name="T0" fmla="*/ 464 w 480"/>
                <a:gd name="T1" fmla="*/ 449 h 449"/>
                <a:gd name="T2" fmla="*/ 400 w 480"/>
                <a:gd name="T3" fmla="*/ 353 h 449"/>
                <a:gd name="T4" fmla="*/ 160 w 480"/>
                <a:gd name="T5" fmla="*/ 169 h 449"/>
                <a:gd name="T6" fmla="*/ 144 w 480"/>
                <a:gd name="T7" fmla="*/ 105 h 449"/>
                <a:gd name="T8" fmla="*/ 0 w 480"/>
                <a:gd name="T9" fmla="*/ 17 h 449"/>
                <a:gd name="T10" fmla="*/ 32 w 480"/>
                <a:gd name="T11" fmla="*/ 1 h 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449"/>
                <a:gd name="T20" fmla="*/ 480 w 480"/>
                <a:gd name="T21" fmla="*/ 449 h 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449">
                  <a:moveTo>
                    <a:pt x="464" y="449"/>
                  </a:moveTo>
                  <a:cubicBezTo>
                    <a:pt x="480" y="402"/>
                    <a:pt x="436" y="378"/>
                    <a:pt x="400" y="353"/>
                  </a:cubicBezTo>
                  <a:cubicBezTo>
                    <a:pt x="316" y="294"/>
                    <a:pt x="220" y="259"/>
                    <a:pt x="160" y="169"/>
                  </a:cubicBezTo>
                  <a:cubicBezTo>
                    <a:pt x="159" y="163"/>
                    <a:pt x="151" y="116"/>
                    <a:pt x="144" y="105"/>
                  </a:cubicBezTo>
                  <a:cubicBezTo>
                    <a:pt x="113" y="58"/>
                    <a:pt x="44" y="47"/>
                    <a:pt x="0" y="17"/>
                  </a:cubicBezTo>
                  <a:cubicBezTo>
                    <a:pt x="26" y="0"/>
                    <a:pt x="14" y="1"/>
                    <a:pt x="32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7" name="Freeform 25"/>
            <p:cNvSpPr>
              <a:spLocks/>
            </p:cNvSpPr>
            <p:nvPr/>
          </p:nvSpPr>
          <p:spPr bwMode="auto">
            <a:xfrm>
              <a:off x="2896" y="2597"/>
              <a:ext cx="280" cy="488"/>
            </a:xfrm>
            <a:custGeom>
              <a:avLst/>
              <a:gdLst>
                <a:gd name="T0" fmla="*/ 0 w 280"/>
                <a:gd name="T1" fmla="*/ 488 h 488"/>
                <a:gd name="T2" fmla="*/ 112 w 280"/>
                <a:gd name="T3" fmla="*/ 256 h 488"/>
                <a:gd name="T4" fmla="*/ 112 w 280"/>
                <a:gd name="T5" fmla="*/ 168 h 488"/>
                <a:gd name="T6" fmla="*/ 256 w 280"/>
                <a:gd name="T7" fmla="*/ 40 h 488"/>
                <a:gd name="T8" fmla="*/ 280 w 280"/>
                <a:gd name="T9" fmla="*/ 0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"/>
                <a:gd name="T16" fmla="*/ 0 h 488"/>
                <a:gd name="T17" fmla="*/ 280 w 280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" h="488">
                  <a:moveTo>
                    <a:pt x="0" y="488"/>
                  </a:moveTo>
                  <a:cubicBezTo>
                    <a:pt x="74" y="414"/>
                    <a:pt x="99" y="362"/>
                    <a:pt x="112" y="256"/>
                  </a:cubicBezTo>
                  <a:cubicBezTo>
                    <a:pt x="105" y="216"/>
                    <a:pt x="98" y="206"/>
                    <a:pt x="112" y="168"/>
                  </a:cubicBezTo>
                  <a:cubicBezTo>
                    <a:pt x="127" y="127"/>
                    <a:pt x="219" y="65"/>
                    <a:pt x="256" y="40"/>
                  </a:cubicBezTo>
                  <a:cubicBezTo>
                    <a:pt x="275" y="11"/>
                    <a:pt x="268" y="25"/>
                    <a:pt x="28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Freeform 26"/>
            <p:cNvSpPr>
              <a:spLocks/>
            </p:cNvSpPr>
            <p:nvPr/>
          </p:nvSpPr>
          <p:spPr bwMode="auto">
            <a:xfrm>
              <a:off x="2835" y="2581"/>
              <a:ext cx="341" cy="19"/>
            </a:xfrm>
            <a:custGeom>
              <a:avLst/>
              <a:gdLst>
                <a:gd name="T0" fmla="*/ 37 w 341"/>
                <a:gd name="T1" fmla="*/ 0 h 19"/>
                <a:gd name="T2" fmla="*/ 189 w 341"/>
                <a:gd name="T3" fmla="*/ 0 h 19"/>
                <a:gd name="T4" fmla="*/ 341 w 341"/>
                <a:gd name="T5" fmla="*/ 8 h 19"/>
                <a:gd name="T6" fmla="*/ 0 60000 65536"/>
                <a:gd name="T7" fmla="*/ 0 60000 65536"/>
                <a:gd name="T8" fmla="*/ 0 60000 65536"/>
                <a:gd name="T9" fmla="*/ 0 w 341"/>
                <a:gd name="T10" fmla="*/ 0 h 19"/>
                <a:gd name="T11" fmla="*/ 341 w 34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9">
                  <a:moveTo>
                    <a:pt x="37" y="0"/>
                  </a:moveTo>
                  <a:cubicBezTo>
                    <a:pt x="188" y="19"/>
                    <a:pt x="0" y="0"/>
                    <a:pt x="189" y="0"/>
                  </a:cubicBezTo>
                  <a:cubicBezTo>
                    <a:pt x="240" y="0"/>
                    <a:pt x="290" y="8"/>
                    <a:pt x="341" y="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988" name="Rectangle 2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41989" name="Rectangle 30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Attraction basin</a:t>
            </a:r>
          </a:p>
        </p:txBody>
      </p:sp>
    </p:spTree>
    <p:extLst>
      <p:ext uri="{BB962C8B-B14F-4D97-AF65-F5344CB8AC3E}">
        <p14:creationId xmlns:p14="http://schemas.microsoft.com/office/powerpoint/2010/main" val="106149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8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Attraction basin</a:t>
            </a:r>
          </a:p>
        </p:txBody>
      </p:sp>
      <p:pic>
        <p:nvPicPr>
          <p:cNvPr id="43011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7"/>
          <a:stretch>
            <a:fillRect/>
          </a:stretch>
        </p:blipFill>
        <p:spPr bwMode="auto">
          <a:xfrm>
            <a:off x="1447800" y="1136650"/>
            <a:ext cx="63246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5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759D0B-6709-47CF-B423-FC4BA71BE563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88" y="0"/>
            <a:ext cx="6436112" cy="562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5779294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shift filtering and segmentation for grayscale data; (a) input data (b) mean shift paths for the pixels on the plateaus (c) filtering result (d) segmentation result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72322" y="6425625"/>
            <a:ext cx="6180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3"/>
              </a:rPr>
              <a:t>http://www.caip.rutgers.edu/~comanici/Papers/MsRobustApproach.pdf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485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/>
              <a:t>The mean shift algorithm seeks </a:t>
            </a:r>
            <a:r>
              <a:rPr lang="en-US" i="1" smtClean="0"/>
              <a:t>modes</a:t>
            </a:r>
            <a:r>
              <a:rPr lang="en-US" smtClean="0"/>
              <a:t> of the given set of points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smtClean="0"/>
              <a:t>Choose kernel and bandwidth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smtClean="0"/>
              <a:t>For each point: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Center a window on that point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Compute the mean of the data in the search window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Center the search window at the new mean location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Repeat (b,c) until convergence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smtClean="0"/>
              <a:t>Assign points that lead to nearby modes to the same cluster</a:t>
            </a:r>
          </a:p>
          <a:p>
            <a:pPr marL="533400" indent="-533400"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7287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86100"/>
            <a:ext cx="41148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2590800"/>
          </a:xfrm>
        </p:spPr>
        <p:txBody>
          <a:bodyPr/>
          <a:lstStyle/>
          <a:p>
            <a:pPr marL="533400" indent="-533400" eaLnBrk="1" hangingPunct="1"/>
            <a:r>
              <a:rPr lang="en-US" sz="2000" dirty="0" smtClean="0"/>
              <a:t>Compute features for each pixel (color, gradients, texture, </a:t>
            </a:r>
            <a:r>
              <a:rPr lang="en-US" sz="2000" dirty="0" err="1" smtClean="0"/>
              <a:t>etc</a:t>
            </a:r>
            <a:r>
              <a:rPr lang="en-US" sz="2000" dirty="0" smtClean="0"/>
              <a:t>); also store each pixel’s position</a:t>
            </a:r>
          </a:p>
          <a:p>
            <a:pPr marL="533400" indent="-533400" eaLnBrk="1" hangingPunct="1"/>
            <a:r>
              <a:rPr lang="en-US" sz="2000" dirty="0" smtClean="0"/>
              <a:t>Set kernel size for features </a:t>
            </a:r>
            <a:r>
              <a:rPr lang="en-US" sz="2000" dirty="0" err="1" smtClean="0"/>
              <a:t>K</a:t>
            </a:r>
            <a:r>
              <a:rPr lang="en-US" sz="2000" baseline="-25000" dirty="0" err="1" smtClean="0"/>
              <a:t>f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 and position K</a:t>
            </a:r>
            <a:r>
              <a:rPr lang="en-US" sz="2000" baseline="-25000" dirty="0" smtClean="0"/>
              <a:t>s</a:t>
            </a:r>
            <a:endParaRPr lang="en-US" sz="2000" dirty="0" smtClean="0"/>
          </a:p>
          <a:p>
            <a:pPr marL="533400" indent="-533400" eaLnBrk="1" hangingPunct="1"/>
            <a:r>
              <a:rPr lang="en-US" sz="2000" dirty="0" smtClean="0"/>
              <a:t>Initialize windows at individual pixel locations</a:t>
            </a:r>
          </a:p>
          <a:p>
            <a:pPr marL="533400" indent="-533400" eaLnBrk="1" hangingPunct="1"/>
            <a:r>
              <a:rPr lang="en-US" sz="2000" dirty="0" smtClean="0"/>
              <a:t>Perform mean shift for each window until convergence</a:t>
            </a:r>
          </a:p>
          <a:p>
            <a:pPr marL="533400" indent="-533400" eaLnBrk="1" hangingPunct="1"/>
            <a:r>
              <a:rPr lang="en-US" sz="2000" dirty="0" smtClean="0"/>
              <a:t>Merge modes that are within width of </a:t>
            </a:r>
            <a:r>
              <a:rPr lang="en-US" sz="2000" dirty="0" err="1" smtClean="0"/>
              <a:t>K</a:t>
            </a:r>
            <a:r>
              <a:rPr lang="en-US" sz="2000" baseline="-25000" dirty="0" err="1" smtClean="0"/>
              <a:t>f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 and K</a:t>
            </a:r>
            <a:r>
              <a:rPr lang="en-US" sz="2000" baseline="-25000" dirty="0" smtClean="0"/>
              <a:t>s</a:t>
            </a:r>
            <a:endParaRPr lang="en-US" sz="2000" dirty="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by Mean Shift</a:t>
            </a:r>
          </a:p>
        </p:txBody>
      </p:sp>
    </p:spTree>
    <p:extLst>
      <p:ext uri="{BB962C8B-B14F-4D97-AF65-F5344CB8AC3E}">
        <p14:creationId xmlns:p14="http://schemas.microsoft.com/office/powerpoint/2010/main" val="31208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and perceptual organization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52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Humans interpret information “collectively” or in groups</a:t>
            </a:r>
          </a:p>
        </p:txBody>
      </p:sp>
      <p:pic>
        <p:nvPicPr>
          <p:cNvPr id="1024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50" y="1895475"/>
            <a:ext cx="4668838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250" y="1690687"/>
            <a:ext cx="3282950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51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negoiu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3752850"/>
            <a:ext cx="372745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camp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77925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campus_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143000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negoi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752850"/>
            <a:ext cx="372903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914400" y="6324600"/>
            <a:ext cx="716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Arial" charset="0"/>
              </a:rPr>
              <a:t>http://www.caip.rutgers.edu/~comanici/MSPAMI/msPamiResults.html</a:t>
            </a: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title"/>
          </p:nvPr>
        </p:nvSpPr>
        <p:spPr>
          <a:xfrm>
            <a:off x="8382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Mean shift segmentation results</a:t>
            </a:r>
          </a:p>
        </p:txBody>
      </p:sp>
    </p:spTree>
    <p:extLst>
      <p:ext uri="{BB962C8B-B14F-4D97-AF65-F5344CB8AC3E}">
        <p14:creationId xmlns:p14="http://schemas.microsoft.com/office/powerpoint/2010/main" val="188557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304800" y="6248400"/>
            <a:ext cx="853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hlinkClick r:id="rId4"/>
              </a:rPr>
              <a:t>http://www.caip.rutgers.edu/~comanici/MSPAMI/msPamiResults.html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5984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Mean shift pros and cons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7924800" cy="54864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20000"/>
              </a:lnSpc>
            </a:pPr>
            <a:r>
              <a:rPr lang="en-US" sz="2800" dirty="0" smtClean="0"/>
              <a:t>Pros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 smtClean="0"/>
              <a:t>Good general-purpose segmentation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 smtClean="0"/>
              <a:t>Flexible in number and shape of regions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 smtClean="0"/>
              <a:t>Robust to outliers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 dirty="0" smtClean="0"/>
              <a:t>Cons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 smtClean="0"/>
              <a:t>Have to choose kernel size in advance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 smtClean="0"/>
              <a:t>Not suitable for high-dimensional features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 dirty="0" smtClean="0"/>
              <a:t>When to use it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 smtClean="0"/>
              <a:t>Oversegmentation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 smtClean="0"/>
              <a:t>Multiple segmentations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 smtClean="0"/>
              <a:t>Tracking, clustering, filtering applications</a:t>
            </a:r>
          </a:p>
          <a:p>
            <a:pPr lvl="2" eaLnBrk="1" hangingPunct="1">
              <a:lnSpc>
                <a:spcPct val="120000"/>
              </a:lnSpc>
            </a:pPr>
            <a:r>
              <a:rPr lang="en-US" sz="2000" dirty="0"/>
              <a:t>D. </a:t>
            </a:r>
            <a:r>
              <a:rPr lang="en-US" sz="2000" dirty="0" err="1"/>
              <a:t>Comaniciu</a:t>
            </a:r>
            <a:r>
              <a:rPr lang="en-US" sz="2000" dirty="0"/>
              <a:t>, V. Ramesh, P. Meer: </a:t>
            </a:r>
            <a:r>
              <a:rPr lang="en-US" sz="2000" i="1" dirty="0">
                <a:hlinkClick r:id="rId3"/>
              </a:rPr>
              <a:t>Real-Time Tracking of Non-Rigid Objects using Mean Shift</a:t>
            </a:r>
            <a:r>
              <a:rPr lang="en-US" sz="2000" dirty="0"/>
              <a:t>, </a:t>
            </a:r>
            <a:r>
              <a:rPr lang="en-US" sz="2000" i="1" dirty="0" smtClean="0"/>
              <a:t>Best Paper Award</a:t>
            </a:r>
            <a:r>
              <a:rPr lang="en-US" sz="2000" dirty="0" smtClean="0"/>
              <a:t>, </a:t>
            </a:r>
            <a:r>
              <a:rPr lang="en-US" sz="2000" dirty="0"/>
              <a:t>IEEE Conf. Computer Vision and Pattern Recognition (CVPR'00), Hilton Head Island, South Carolina, Vol. 2, 142-149, 2000 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14125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 on mean shift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Nicely written mean-shift explanation (with math)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1600" dirty="0" smtClean="0">
                <a:hlinkClick r:id="rId2"/>
              </a:rPr>
              <a:t>http://saravananthirumuruganathan.wordpress.com/2010/04/01/introduction-to-mean-shift-algorithm/</a:t>
            </a:r>
            <a:endParaRPr lang="en-US" sz="1600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/>
              <a:t>Includes .m code for mean-shift clustering ---  feel free to look at it but your code for segmentation will be different</a:t>
            </a:r>
          </a:p>
          <a:p>
            <a:pPr marL="457200" lvl="1" indent="0">
              <a:buNone/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Mean-shift paper by </a:t>
            </a:r>
            <a:r>
              <a:rPr lang="en-US" dirty="0" err="1" smtClean="0"/>
              <a:t>Comaniciu</a:t>
            </a:r>
            <a:r>
              <a:rPr lang="en-US" dirty="0" smtClean="0"/>
              <a:t> and Meer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000" dirty="0" smtClean="0">
                <a:hlinkClick r:id="rId3"/>
              </a:rPr>
              <a:t>http://www.caip.rutgers.edu/~comanici/Papers/MsRobustApproach.pdf</a:t>
            </a:r>
            <a:endParaRPr lang="en-US" sz="2000" dirty="0" smtClean="0"/>
          </a:p>
          <a:p>
            <a:pPr>
              <a:buFont typeface="Arial" pitchFamily="34" charset="0"/>
              <a:buNone/>
              <a:defRPr/>
            </a:pPr>
            <a:endParaRPr lang="en-US" sz="2000" dirty="0" smtClean="0"/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Adaptive mean shift in higher dimensions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400" i="1" dirty="0" smtClean="0">
                <a:hlinkClick r:id="rId4"/>
              </a:rPr>
              <a:t>http://mis.hevra.haifa.ac.il/~ishimshoni/papers/chap9.pdf</a:t>
            </a:r>
            <a:endParaRPr lang="en-US" sz="2400" i="1" dirty="0" smtClean="0"/>
          </a:p>
          <a:p>
            <a:pPr>
              <a:buFont typeface="Arial" pitchFamily="34" charset="0"/>
              <a:buNone/>
              <a:defRPr/>
            </a:pPr>
            <a:endParaRPr lang="en-US" sz="2400" i="1" dirty="0" smtClean="0"/>
          </a:p>
          <a:p>
            <a:pP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>
              <a:buFont typeface="Arial" pitchFamily="34" charset="0"/>
              <a:buNone/>
              <a:defRPr/>
            </a:pPr>
            <a:endParaRPr lang="en-US" sz="1400" dirty="0" smtClean="0"/>
          </a:p>
          <a:p>
            <a:pPr>
              <a:buFont typeface="Arial" pitchFamily="34" charset="0"/>
              <a:buNone/>
              <a:defRPr/>
            </a:pPr>
            <a:endParaRPr lang="en-US" sz="2800" i="1" dirty="0" smtClean="0"/>
          </a:p>
          <a:p>
            <a:pPr>
              <a:buFont typeface="Arial" pitchFamily="34" charset="0"/>
              <a:buNone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078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5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Segmentation as graph partitioning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7473" name="Rectangle 1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0" y="3030346"/>
                <a:ext cx="9131300" cy="2590800"/>
              </a:xfrm>
            </p:spPr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sz="2400" dirty="0"/>
                  <a:t>The set of points in an arbitrary feature space can be represented as a weighted undirected complete graph </a:t>
                </a:r>
                <a:endParaRPr lang="en-US" sz="2400" dirty="0" smtClean="0"/>
              </a:p>
              <a:p>
                <a:pPr lvl="1">
                  <a:buFontTx/>
                  <a:buChar char="•"/>
                </a:pPr>
                <a:r>
                  <a:rPr lang="en-US" sz="20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 </a:t>
                </a:r>
                <a:r>
                  <a:rPr lang="en-US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(V, E)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/>
                  <a:t>where the nodes of the graph are the points in the feature space</a:t>
                </a:r>
                <a:r>
                  <a:rPr lang="en-US" sz="2000" dirty="0" smtClean="0"/>
                  <a:t>.</a:t>
                </a:r>
              </a:p>
              <a:p>
                <a:pPr lvl="1">
                  <a:buFontTx/>
                  <a:buChar char="•"/>
                </a:pPr>
                <a:r>
                  <a:rPr lang="en-US" sz="2000" dirty="0"/>
                  <a:t>The weight </a:t>
                </a:r>
                <a:r>
                  <a:rPr lang="en-US" sz="2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2000" b="1" i="1" baseline="-2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ij</a:t>
                </a:r>
                <a:r>
                  <a:rPr lang="en-US" sz="2000" dirty="0"/>
                  <a:t> </a:t>
                </a:r>
                <a:r>
                  <a:rPr lang="en-US" sz="2000" dirty="0" smtClean="0"/>
                  <a:t>of </a:t>
                </a:r>
                <a:r>
                  <a:rPr lang="en-US" sz="2000" dirty="0"/>
                  <a:t>an edge </a:t>
                </a:r>
                <a:r>
                  <a:rPr lang="en-US" sz="20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0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j)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∈</m:t>
                    </m:r>
                  </m:oMath>
                </a14:m>
                <a:r>
                  <a:rPr lang="en-US" sz="20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 </a:t>
                </a:r>
                <a:r>
                  <a:rPr lang="en-US" sz="2000" dirty="0" smtClean="0"/>
                  <a:t>is </a:t>
                </a:r>
                <a:r>
                  <a:rPr lang="en-US" sz="2000" dirty="0"/>
                  <a:t>a function of the similarity between the nodes and </a:t>
                </a:r>
                <a:r>
                  <a:rPr lang="en-US" sz="20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0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smtClean="0">
                    <a:cs typeface="Times New Roman" panose="02020603050405020304" pitchFamily="18" charset="0"/>
                  </a:rPr>
                  <a:t>and </a:t>
                </a:r>
                <a:r>
                  <a:rPr lang="en-US" sz="20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sz="2000" dirty="0" smtClean="0"/>
                  <a:t>.</a:t>
                </a:r>
              </a:p>
              <a:p>
                <a:pPr>
                  <a:buFontTx/>
                  <a:buChar char="•"/>
                </a:pPr>
                <a:r>
                  <a:rPr lang="en-US" sz="2400" dirty="0" smtClean="0"/>
                  <a:t>We </a:t>
                </a:r>
                <a:r>
                  <a:rPr lang="en-US" sz="2400" dirty="0"/>
                  <a:t>can formulate </a:t>
                </a:r>
                <a:r>
                  <a:rPr lang="en-US" sz="2400" dirty="0" smtClean="0"/>
                  <a:t>image </a:t>
                </a:r>
                <a:r>
                  <a:rPr lang="en-US" sz="2400" dirty="0"/>
                  <a:t>segmentation problem as a graph partitioning problem that asks for a partition </a:t>
                </a:r>
                <a:r>
                  <a:rPr lang="en-US" sz="2400" dirty="0" smtClean="0"/>
                  <a:t>of </a:t>
                </a:r>
                <a:r>
                  <a:rPr lang="en-US" sz="24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400" b="1" i="1" baseline="-25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4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,…….</a:t>
                </a:r>
                <a:r>
                  <a:rPr lang="en-US" sz="24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400" b="1" i="1" baseline="-250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400" dirty="0" smtClean="0"/>
                  <a:t>, of the vertex set </a:t>
                </a:r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400" dirty="0" smtClean="0"/>
                  <a:t>; such that the vertices in Vi have high similarity and those in </a:t>
                </a:r>
                <a:r>
                  <a:rPr lang="en-US" sz="24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400" b="1" i="1" baseline="-25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dirty="0" smtClean="0"/>
                  <a:t>, </a:t>
                </a:r>
                <a:r>
                  <a:rPr lang="en-US" sz="24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400" b="1" i="1" baseline="-250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sz="2400" dirty="0" smtClean="0"/>
                  <a:t> have low similarity.</a:t>
                </a:r>
                <a:endParaRPr lang="en-US" sz="2400" i="1" dirty="0" smtClean="0"/>
              </a:p>
            </p:txBody>
          </p:sp>
        </mc:Choice>
        <mc:Fallback xmlns="">
          <p:sp>
            <p:nvSpPr>
              <p:cNvPr id="1427473" name="Rectangle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0" y="3030346"/>
                <a:ext cx="9131300" cy="2590800"/>
              </a:xfrm>
              <a:blipFill rotWithShape="1">
                <a:blip r:embed="rId3"/>
                <a:stretch>
                  <a:fillRect l="-1001" t="-2118" b="-3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3416300" y="896745"/>
            <a:ext cx="1981200" cy="2019300"/>
            <a:chOff x="1524000" y="1447800"/>
            <a:chExt cx="2133600" cy="2133600"/>
          </a:xfrm>
        </p:grpSpPr>
        <p:sp>
          <p:nvSpPr>
            <p:cNvPr id="35842" name="Freeform 2"/>
            <p:cNvSpPr>
              <a:spLocks/>
            </p:cNvSpPr>
            <p:nvPr/>
          </p:nvSpPr>
          <p:spPr bwMode="auto">
            <a:xfrm rot="5400000" flipH="1" flipV="1">
              <a:off x="2476500" y="723900"/>
              <a:ext cx="228600" cy="1676400"/>
            </a:xfrm>
            <a:custGeom>
              <a:avLst/>
              <a:gdLst>
                <a:gd name="T0" fmla="*/ 0 w 144"/>
                <a:gd name="T1" fmla="*/ 2147483647 h 1056"/>
                <a:gd name="T2" fmla="*/ 2147483647 w 144"/>
                <a:gd name="T3" fmla="*/ 2147483647 h 1056"/>
                <a:gd name="T4" fmla="*/ 0 w 144"/>
                <a:gd name="T5" fmla="*/ 0 h 1056"/>
                <a:gd name="T6" fmla="*/ 0 60000 65536"/>
                <a:gd name="T7" fmla="*/ 0 60000 65536"/>
                <a:gd name="T8" fmla="*/ 0 60000 65536"/>
                <a:gd name="T9" fmla="*/ 0 w 144"/>
                <a:gd name="T10" fmla="*/ 0 h 1056"/>
                <a:gd name="T11" fmla="*/ 144 w 144"/>
                <a:gd name="T12" fmla="*/ 1056 h 10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056">
                  <a:moveTo>
                    <a:pt x="0" y="1056"/>
                  </a:moveTo>
                  <a:cubicBezTo>
                    <a:pt x="72" y="880"/>
                    <a:pt x="144" y="704"/>
                    <a:pt x="144" y="528"/>
                  </a:cubicBezTo>
                  <a:cubicBezTo>
                    <a:pt x="144" y="352"/>
                    <a:pt x="72" y="176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43" name="Freeform 3"/>
            <p:cNvSpPr>
              <a:spLocks/>
            </p:cNvSpPr>
            <p:nvPr/>
          </p:nvSpPr>
          <p:spPr bwMode="auto">
            <a:xfrm>
              <a:off x="3429000" y="1676400"/>
              <a:ext cx="228600" cy="1676400"/>
            </a:xfrm>
            <a:custGeom>
              <a:avLst/>
              <a:gdLst>
                <a:gd name="T0" fmla="*/ 0 w 144"/>
                <a:gd name="T1" fmla="*/ 2147483647 h 1056"/>
                <a:gd name="T2" fmla="*/ 2147483647 w 144"/>
                <a:gd name="T3" fmla="*/ 2147483647 h 1056"/>
                <a:gd name="T4" fmla="*/ 0 w 144"/>
                <a:gd name="T5" fmla="*/ 0 h 1056"/>
                <a:gd name="T6" fmla="*/ 0 60000 65536"/>
                <a:gd name="T7" fmla="*/ 0 60000 65536"/>
                <a:gd name="T8" fmla="*/ 0 60000 65536"/>
                <a:gd name="T9" fmla="*/ 0 w 144"/>
                <a:gd name="T10" fmla="*/ 0 h 1056"/>
                <a:gd name="T11" fmla="*/ 144 w 144"/>
                <a:gd name="T12" fmla="*/ 1056 h 10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056">
                  <a:moveTo>
                    <a:pt x="0" y="1056"/>
                  </a:moveTo>
                  <a:cubicBezTo>
                    <a:pt x="72" y="880"/>
                    <a:pt x="144" y="704"/>
                    <a:pt x="144" y="528"/>
                  </a:cubicBezTo>
                  <a:cubicBezTo>
                    <a:pt x="144" y="352"/>
                    <a:pt x="72" y="176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44" name="Line 4"/>
            <p:cNvSpPr>
              <a:spLocks noChangeShapeType="1"/>
            </p:cNvSpPr>
            <p:nvPr/>
          </p:nvSpPr>
          <p:spPr bwMode="auto">
            <a:xfrm flipV="1">
              <a:off x="2590800" y="1676400"/>
              <a:ext cx="838200" cy="1752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45" name="Line 5"/>
            <p:cNvSpPr>
              <a:spLocks noChangeShapeType="1"/>
            </p:cNvSpPr>
            <p:nvPr/>
          </p:nvSpPr>
          <p:spPr bwMode="auto">
            <a:xfrm>
              <a:off x="2590800" y="1676400"/>
              <a:ext cx="838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46" name="Line 6"/>
            <p:cNvSpPr>
              <a:spLocks noChangeShapeType="1"/>
            </p:cNvSpPr>
            <p:nvPr/>
          </p:nvSpPr>
          <p:spPr bwMode="auto">
            <a:xfrm>
              <a:off x="3429000" y="1676400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47" name="Line 8"/>
            <p:cNvSpPr>
              <a:spLocks noChangeShapeType="1"/>
            </p:cNvSpPr>
            <p:nvPr/>
          </p:nvSpPr>
          <p:spPr bwMode="auto">
            <a:xfrm flipV="1">
              <a:off x="2590800" y="16764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49" name="Line 10"/>
            <p:cNvSpPr>
              <a:spLocks noChangeShapeType="1"/>
            </p:cNvSpPr>
            <p:nvPr/>
          </p:nvSpPr>
          <p:spPr bwMode="auto">
            <a:xfrm flipH="1" flipV="1">
              <a:off x="1752600" y="1676400"/>
              <a:ext cx="8382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0" name="Line 11"/>
            <p:cNvSpPr>
              <a:spLocks noChangeShapeType="1"/>
            </p:cNvSpPr>
            <p:nvPr/>
          </p:nvSpPr>
          <p:spPr bwMode="auto">
            <a:xfrm flipH="1">
              <a:off x="1752600" y="2514600"/>
              <a:ext cx="838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1" name="Line 12"/>
            <p:cNvSpPr>
              <a:spLocks noChangeShapeType="1"/>
            </p:cNvSpPr>
            <p:nvPr/>
          </p:nvSpPr>
          <p:spPr bwMode="auto">
            <a:xfrm flipH="1">
              <a:off x="1752600" y="2514600"/>
              <a:ext cx="8382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2" name="Line 13"/>
            <p:cNvSpPr>
              <a:spLocks noChangeShapeType="1"/>
            </p:cNvSpPr>
            <p:nvPr/>
          </p:nvSpPr>
          <p:spPr bwMode="auto">
            <a:xfrm>
              <a:off x="2590800" y="2514600"/>
              <a:ext cx="838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3" name="Line 14"/>
            <p:cNvSpPr>
              <a:spLocks noChangeShapeType="1"/>
            </p:cNvSpPr>
            <p:nvPr/>
          </p:nvSpPr>
          <p:spPr bwMode="auto">
            <a:xfrm>
              <a:off x="2590800" y="25146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4" name="Line 15"/>
            <p:cNvSpPr>
              <a:spLocks noChangeShapeType="1"/>
            </p:cNvSpPr>
            <p:nvPr/>
          </p:nvSpPr>
          <p:spPr bwMode="auto">
            <a:xfrm>
              <a:off x="2590800" y="2514600"/>
              <a:ext cx="8382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7" name="Oval 18"/>
            <p:cNvSpPr>
              <a:spLocks noChangeArrowheads="1"/>
            </p:cNvSpPr>
            <p:nvPr/>
          </p:nvSpPr>
          <p:spPr bwMode="auto">
            <a:xfrm>
              <a:off x="2520950" y="2444750"/>
              <a:ext cx="139700" cy="1397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latin typeface="Times New Roman" pitchFamily="18" charset="0"/>
              </a:endParaRPr>
            </a:p>
          </p:txBody>
        </p:sp>
        <p:sp>
          <p:nvSpPr>
            <p:cNvPr id="35858" name="Oval 19"/>
            <p:cNvSpPr>
              <a:spLocks noChangeArrowheads="1"/>
            </p:cNvSpPr>
            <p:nvPr/>
          </p:nvSpPr>
          <p:spPr bwMode="auto">
            <a:xfrm>
              <a:off x="2520950" y="1600200"/>
              <a:ext cx="139700" cy="14128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9" name="Oval 20"/>
            <p:cNvSpPr>
              <a:spLocks noChangeArrowheads="1"/>
            </p:cNvSpPr>
            <p:nvPr/>
          </p:nvSpPr>
          <p:spPr bwMode="auto">
            <a:xfrm>
              <a:off x="3363913" y="2444750"/>
              <a:ext cx="141287" cy="1397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0" name="Oval 21"/>
            <p:cNvSpPr>
              <a:spLocks noChangeArrowheads="1"/>
            </p:cNvSpPr>
            <p:nvPr/>
          </p:nvSpPr>
          <p:spPr bwMode="auto">
            <a:xfrm>
              <a:off x="2520950" y="3287713"/>
              <a:ext cx="139700" cy="14128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1" name="Oval 22"/>
            <p:cNvSpPr>
              <a:spLocks noChangeArrowheads="1"/>
            </p:cNvSpPr>
            <p:nvPr/>
          </p:nvSpPr>
          <p:spPr bwMode="auto">
            <a:xfrm>
              <a:off x="1676400" y="2444750"/>
              <a:ext cx="141288" cy="1397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2" name="Oval 23"/>
            <p:cNvSpPr>
              <a:spLocks noChangeArrowheads="1"/>
            </p:cNvSpPr>
            <p:nvPr/>
          </p:nvSpPr>
          <p:spPr bwMode="auto">
            <a:xfrm>
              <a:off x="3363913" y="1600200"/>
              <a:ext cx="141287" cy="14128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latin typeface="Times New Roman" pitchFamily="18" charset="0"/>
              </a:endParaRPr>
            </a:p>
          </p:txBody>
        </p:sp>
        <p:sp>
          <p:nvSpPr>
            <p:cNvPr id="35863" name="Oval 24"/>
            <p:cNvSpPr>
              <a:spLocks noChangeArrowheads="1"/>
            </p:cNvSpPr>
            <p:nvPr/>
          </p:nvSpPr>
          <p:spPr bwMode="auto">
            <a:xfrm>
              <a:off x="3363913" y="3287713"/>
              <a:ext cx="141287" cy="14128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4" name="Oval 25"/>
            <p:cNvSpPr>
              <a:spLocks noChangeArrowheads="1"/>
            </p:cNvSpPr>
            <p:nvPr/>
          </p:nvSpPr>
          <p:spPr bwMode="auto">
            <a:xfrm>
              <a:off x="1676400" y="3287713"/>
              <a:ext cx="141288" cy="14128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5" name="Oval 26"/>
            <p:cNvSpPr>
              <a:spLocks noChangeArrowheads="1"/>
            </p:cNvSpPr>
            <p:nvPr/>
          </p:nvSpPr>
          <p:spPr bwMode="auto">
            <a:xfrm>
              <a:off x="1676400" y="1600200"/>
              <a:ext cx="141288" cy="14128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6" name="Line 29"/>
            <p:cNvSpPr>
              <a:spLocks noChangeShapeType="1"/>
            </p:cNvSpPr>
            <p:nvPr/>
          </p:nvSpPr>
          <p:spPr bwMode="auto">
            <a:xfrm>
              <a:off x="1752600" y="16764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7" name="Line 30"/>
            <p:cNvSpPr>
              <a:spLocks noChangeShapeType="1"/>
            </p:cNvSpPr>
            <p:nvPr/>
          </p:nvSpPr>
          <p:spPr bwMode="auto">
            <a:xfrm>
              <a:off x="1752600" y="25146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8" name="Line 31"/>
            <p:cNvSpPr>
              <a:spLocks noChangeShapeType="1"/>
            </p:cNvSpPr>
            <p:nvPr/>
          </p:nvSpPr>
          <p:spPr bwMode="auto">
            <a:xfrm>
              <a:off x="1752600" y="3352800"/>
              <a:ext cx="838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9" name="Line 32"/>
            <p:cNvSpPr>
              <a:spLocks noChangeShapeType="1"/>
            </p:cNvSpPr>
            <p:nvPr/>
          </p:nvSpPr>
          <p:spPr bwMode="auto">
            <a:xfrm flipH="1">
              <a:off x="2590800" y="3352800"/>
              <a:ext cx="838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0" name="Line 33"/>
            <p:cNvSpPr>
              <a:spLocks noChangeShapeType="1"/>
            </p:cNvSpPr>
            <p:nvPr/>
          </p:nvSpPr>
          <p:spPr bwMode="auto">
            <a:xfrm>
              <a:off x="3429000" y="25146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1" name="Line 34"/>
            <p:cNvSpPr>
              <a:spLocks noChangeShapeType="1"/>
            </p:cNvSpPr>
            <p:nvPr/>
          </p:nvSpPr>
          <p:spPr bwMode="auto">
            <a:xfrm>
              <a:off x="1752600" y="1676400"/>
              <a:ext cx="838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2" name="Line 35"/>
            <p:cNvSpPr>
              <a:spLocks noChangeShapeType="1"/>
            </p:cNvSpPr>
            <p:nvPr/>
          </p:nvSpPr>
          <p:spPr bwMode="auto">
            <a:xfrm>
              <a:off x="1752600" y="1676400"/>
              <a:ext cx="838200" cy="167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3" name="Line 36"/>
            <p:cNvSpPr>
              <a:spLocks noChangeShapeType="1"/>
            </p:cNvSpPr>
            <p:nvPr/>
          </p:nvSpPr>
          <p:spPr bwMode="auto">
            <a:xfrm flipH="1">
              <a:off x="1752600" y="1676400"/>
              <a:ext cx="838200" cy="167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4" name="Line 37"/>
            <p:cNvSpPr>
              <a:spLocks noChangeShapeType="1"/>
            </p:cNvSpPr>
            <p:nvPr/>
          </p:nvSpPr>
          <p:spPr bwMode="auto">
            <a:xfrm>
              <a:off x="2590800" y="1600200"/>
              <a:ext cx="838200" cy="1752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5" name="Line 38"/>
            <p:cNvSpPr>
              <a:spLocks noChangeShapeType="1"/>
            </p:cNvSpPr>
            <p:nvPr/>
          </p:nvSpPr>
          <p:spPr bwMode="auto">
            <a:xfrm>
              <a:off x="1752600" y="1676400"/>
              <a:ext cx="16764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6" name="Line 39"/>
            <p:cNvSpPr>
              <a:spLocks noChangeShapeType="1"/>
            </p:cNvSpPr>
            <p:nvPr/>
          </p:nvSpPr>
          <p:spPr bwMode="auto">
            <a:xfrm flipV="1">
              <a:off x="1752600" y="2514600"/>
              <a:ext cx="16764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7" name="Line 40"/>
            <p:cNvSpPr>
              <a:spLocks noChangeShapeType="1"/>
            </p:cNvSpPr>
            <p:nvPr/>
          </p:nvSpPr>
          <p:spPr bwMode="auto">
            <a:xfrm flipH="1" flipV="1">
              <a:off x="1752600" y="2514600"/>
              <a:ext cx="16764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8" name="Line 41"/>
            <p:cNvSpPr>
              <a:spLocks noChangeShapeType="1"/>
            </p:cNvSpPr>
            <p:nvPr/>
          </p:nvSpPr>
          <p:spPr bwMode="auto">
            <a:xfrm flipV="1">
              <a:off x="1752600" y="1676400"/>
              <a:ext cx="16764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9" name="Freeform 42"/>
            <p:cNvSpPr>
              <a:spLocks/>
            </p:cNvSpPr>
            <p:nvPr/>
          </p:nvSpPr>
          <p:spPr bwMode="auto">
            <a:xfrm flipH="1">
              <a:off x="1524000" y="1676400"/>
              <a:ext cx="228600" cy="1676400"/>
            </a:xfrm>
            <a:custGeom>
              <a:avLst/>
              <a:gdLst>
                <a:gd name="T0" fmla="*/ 0 w 144"/>
                <a:gd name="T1" fmla="*/ 2147483647 h 1056"/>
                <a:gd name="T2" fmla="*/ 2147483647 w 144"/>
                <a:gd name="T3" fmla="*/ 2147483647 h 1056"/>
                <a:gd name="T4" fmla="*/ 0 w 144"/>
                <a:gd name="T5" fmla="*/ 0 h 1056"/>
                <a:gd name="T6" fmla="*/ 0 60000 65536"/>
                <a:gd name="T7" fmla="*/ 0 60000 65536"/>
                <a:gd name="T8" fmla="*/ 0 60000 65536"/>
                <a:gd name="T9" fmla="*/ 0 w 144"/>
                <a:gd name="T10" fmla="*/ 0 h 1056"/>
                <a:gd name="T11" fmla="*/ 144 w 144"/>
                <a:gd name="T12" fmla="*/ 1056 h 10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056">
                  <a:moveTo>
                    <a:pt x="0" y="1056"/>
                  </a:moveTo>
                  <a:cubicBezTo>
                    <a:pt x="72" y="880"/>
                    <a:pt x="144" y="704"/>
                    <a:pt x="144" y="528"/>
                  </a:cubicBezTo>
                  <a:cubicBezTo>
                    <a:pt x="144" y="352"/>
                    <a:pt x="72" y="176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80" name="Freeform 43"/>
            <p:cNvSpPr>
              <a:spLocks/>
            </p:cNvSpPr>
            <p:nvPr/>
          </p:nvSpPr>
          <p:spPr bwMode="auto">
            <a:xfrm rot="16200000" flipH="1">
              <a:off x="2476500" y="2628900"/>
              <a:ext cx="228600" cy="1676400"/>
            </a:xfrm>
            <a:custGeom>
              <a:avLst/>
              <a:gdLst>
                <a:gd name="T0" fmla="*/ 0 w 144"/>
                <a:gd name="T1" fmla="*/ 2147483647 h 1056"/>
                <a:gd name="T2" fmla="*/ 2147483647 w 144"/>
                <a:gd name="T3" fmla="*/ 2147483647 h 1056"/>
                <a:gd name="T4" fmla="*/ 0 w 144"/>
                <a:gd name="T5" fmla="*/ 0 h 1056"/>
                <a:gd name="T6" fmla="*/ 0 60000 65536"/>
                <a:gd name="T7" fmla="*/ 0 60000 65536"/>
                <a:gd name="T8" fmla="*/ 0 60000 65536"/>
                <a:gd name="T9" fmla="*/ 0 w 144"/>
                <a:gd name="T10" fmla="*/ 0 h 1056"/>
                <a:gd name="T11" fmla="*/ 144 w 144"/>
                <a:gd name="T12" fmla="*/ 1056 h 10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056">
                  <a:moveTo>
                    <a:pt x="0" y="1056"/>
                  </a:moveTo>
                  <a:cubicBezTo>
                    <a:pt x="72" y="880"/>
                    <a:pt x="144" y="704"/>
                    <a:pt x="144" y="528"/>
                  </a:cubicBezTo>
                  <a:cubicBezTo>
                    <a:pt x="144" y="352"/>
                    <a:pt x="72" y="176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801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reeform 2"/>
          <p:cNvSpPr>
            <a:spLocks/>
          </p:cNvSpPr>
          <p:nvPr/>
        </p:nvSpPr>
        <p:spPr bwMode="auto">
          <a:xfrm rot="5400000" flipH="1" flipV="1">
            <a:off x="2476500" y="723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3" name="Freeform 3"/>
          <p:cNvSpPr>
            <a:spLocks/>
          </p:cNvSpPr>
          <p:nvPr/>
        </p:nvSpPr>
        <p:spPr bwMode="auto">
          <a:xfrm>
            <a:off x="3429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25908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7" name="Line 8"/>
          <p:cNvSpPr>
            <a:spLocks noChangeShapeType="1"/>
          </p:cNvSpPr>
          <p:nvPr/>
        </p:nvSpPr>
        <p:spPr bwMode="auto">
          <a:xfrm flipV="1">
            <a:off x="25908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8" name="Line 9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9" name="Line 10"/>
          <p:cNvSpPr>
            <a:spLocks noChangeShapeType="1"/>
          </p:cNvSpPr>
          <p:nvPr/>
        </p:nvSpPr>
        <p:spPr bwMode="auto">
          <a:xfrm flipH="1"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0" name="Line 11"/>
          <p:cNvSpPr>
            <a:spLocks noChangeShapeType="1"/>
          </p:cNvSpPr>
          <p:nvPr/>
        </p:nvSpPr>
        <p:spPr bwMode="auto">
          <a:xfrm flipH="1">
            <a:off x="17526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1" name="Line 12"/>
          <p:cNvSpPr>
            <a:spLocks noChangeShapeType="1"/>
          </p:cNvSpPr>
          <p:nvPr/>
        </p:nvSpPr>
        <p:spPr bwMode="auto">
          <a:xfrm flipH="1">
            <a:off x="17526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Line 13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3" name="Line 14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4" name="Line 15"/>
          <p:cNvSpPr>
            <a:spLocks noChangeShapeType="1"/>
          </p:cNvSpPr>
          <p:nvPr/>
        </p:nvSpPr>
        <p:spPr bwMode="auto">
          <a:xfrm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5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as graph partitioning</a:t>
            </a:r>
          </a:p>
        </p:txBody>
      </p:sp>
      <p:sp>
        <p:nvSpPr>
          <p:cNvPr id="1427473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533400" y="4267200"/>
            <a:ext cx="8077200" cy="2590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smtClean="0"/>
              <a:t>Node for every pixel</a:t>
            </a:r>
          </a:p>
          <a:p>
            <a:pPr>
              <a:buFontTx/>
              <a:buChar char="•"/>
            </a:pPr>
            <a:r>
              <a:rPr lang="en-US" sz="2800" dirty="0" smtClean="0"/>
              <a:t>Edge between every pair of pixels (or every pair of “sufficiently close” pixels)</a:t>
            </a:r>
            <a:endParaRPr lang="en-US" sz="2800" b="1" dirty="0" smtClean="0">
              <a:solidFill>
                <a:schemeClr val="folHlink"/>
              </a:solidFill>
            </a:endParaRPr>
          </a:p>
          <a:p>
            <a:pPr>
              <a:buFontTx/>
              <a:buChar char="•"/>
            </a:pPr>
            <a:r>
              <a:rPr lang="en-US" sz="2800" dirty="0" smtClean="0"/>
              <a:t>Each edge is weighted by the </a:t>
            </a:r>
            <a:r>
              <a:rPr lang="en-US" sz="2800" i="1" dirty="0" smtClean="0"/>
              <a:t>affinity</a:t>
            </a:r>
            <a:r>
              <a:rPr lang="en-US" sz="2800" dirty="0" smtClean="0"/>
              <a:t> or similarity of the two nodes</a:t>
            </a:r>
            <a:endParaRPr lang="en-US" sz="2800" i="1" dirty="0" smtClean="0"/>
          </a:p>
        </p:txBody>
      </p:sp>
      <p:sp>
        <p:nvSpPr>
          <p:cNvPr id="35857" name="Oval 18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b="0">
              <a:latin typeface="Times New Roman" pitchFamily="18" charset="0"/>
            </a:endParaRPr>
          </a:p>
        </p:txBody>
      </p:sp>
      <p:sp>
        <p:nvSpPr>
          <p:cNvPr id="35858" name="Oval 19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9" name="Oval 20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0" name="Oval 21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1" name="Oval 22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2" name="Oval 23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b="0">
              <a:latin typeface="Times New Roman" pitchFamily="18" charset="0"/>
            </a:endParaRPr>
          </a:p>
        </p:txBody>
      </p:sp>
      <p:sp>
        <p:nvSpPr>
          <p:cNvPr id="35863" name="Oval 24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Oval 25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Oval 26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6" name="Line 29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67" name="Line 30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68" name="Line 31"/>
          <p:cNvSpPr>
            <a:spLocks noChangeShapeType="1"/>
          </p:cNvSpPr>
          <p:nvPr/>
        </p:nvSpPr>
        <p:spPr bwMode="auto">
          <a:xfrm>
            <a:off x="17526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69" name="Line 32"/>
          <p:cNvSpPr>
            <a:spLocks noChangeShapeType="1"/>
          </p:cNvSpPr>
          <p:nvPr/>
        </p:nvSpPr>
        <p:spPr bwMode="auto">
          <a:xfrm flipH="1">
            <a:off x="25908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0" name="Line 33"/>
          <p:cNvSpPr>
            <a:spLocks noChangeShapeType="1"/>
          </p:cNvSpPr>
          <p:nvPr/>
        </p:nvSpPr>
        <p:spPr bwMode="auto">
          <a:xfrm>
            <a:off x="34290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1" name="Line 34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2" name="Line 35"/>
          <p:cNvSpPr>
            <a:spLocks noChangeShapeType="1"/>
          </p:cNvSpPr>
          <p:nvPr/>
        </p:nvSpPr>
        <p:spPr bwMode="auto">
          <a:xfrm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3" name="Line 36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4" name="Line 37"/>
          <p:cNvSpPr>
            <a:spLocks noChangeShapeType="1"/>
          </p:cNvSpPr>
          <p:nvPr/>
        </p:nvSpPr>
        <p:spPr bwMode="auto">
          <a:xfrm>
            <a:off x="2590800" y="1600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5" name="Line 38"/>
          <p:cNvSpPr>
            <a:spLocks noChangeShapeType="1"/>
          </p:cNvSpPr>
          <p:nvPr/>
        </p:nvSpPr>
        <p:spPr bwMode="auto">
          <a:xfrm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6" name="Line 39"/>
          <p:cNvSpPr>
            <a:spLocks noChangeShapeType="1"/>
          </p:cNvSpPr>
          <p:nvPr/>
        </p:nvSpPr>
        <p:spPr bwMode="auto">
          <a:xfrm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7" name="Line 40"/>
          <p:cNvSpPr>
            <a:spLocks noChangeShapeType="1"/>
          </p:cNvSpPr>
          <p:nvPr/>
        </p:nvSpPr>
        <p:spPr bwMode="auto">
          <a:xfrm flipH="1"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8" name="Line 41"/>
          <p:cNvSpPr>
            <a:spLocks noChangeShapeType="1"/>
          </p:cNvSpPr>
          <p:nvPr/>
        </p:nvSpPr>
        <p:spPr bwMode="auto">
          <a:xfrm flipV="1"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9" name="Freeform 4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80" name="Freeform 43"/>
          <p:cNvSpPr>
            <a:spLocks/>
          </p:cNvSpPr>
          <p:nvPr/>
        </p:nvSpPr>
        <p:spPr bwMode="auto">
          <a:xfrm rot="16200000" flipH="1">
            <a:off x="2476500" y="2628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881" name="Picture 44" descr="tiger_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133475"/>
            <a:ext cx="25336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882" name="Group 53"/>
          <p:cNvGrpSpPr>
            <a:grpSpLocks/>
          </p:cNvGrpSpPr>
          <p:nvPr/>
        </p:nvGrpSpPr>
        <p:grpSpPr bwMode="auto">
          <a:xfrm>
            <a:off x="6248400" y="1828800"/>
            <a:ext cx="1371600" cy="1295400"/>
            <a:chOff x="3936" y="1152"/>
            <a:chExt cx="864" cy="816"/>
          </a:xfrm>
        </p:grpSpPr>
        <p:grpSp>
          <p:nvGrpSpPr>
            <p:cNvPr id="35884" name="Group 45"/>
            <p:cNvGrpSpPr>
              <a:grpSpLocks/>
            </p:cNvGrpSpPr>
            <p:nvPr/>
          </p:nvGrpSpPr>
          <p:grpSpPr bwMode="auto">
            <a:xfrm>
              <a:off x="4044" y="1386"/>
              <a:ext cx="288" cy="336"/>
              <a:chOff x="2592" y="1488"/>
              <a:chExt cx="288" cy="336"/>
            </a:xfrm>
          </p:grpSpPr>
          <p:sp>
            <p:nvSpPr>
              <p:cNvPr id="35888" name="Rectangle 46"/>
              <p:cNvSpPr>
                <a:spLocks noChangeArrowheads="1"/>
              </p:cNvSpPr>
              <p:nvPr/>
            </p:nvSpPr>
            <p:spPr bwMode="auto">
              <a:xfrm>
                <a:off x="2592" y="177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89" name="Rectangle 47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35890" name="AutoShape 48"/>
              <p:cNvCxnSpPr>
                <a:cxnSpLocks noChangeShapeType="1"/>
                <a:stCxn id="35888" idx="0"/>
                <a:endCxn id="35889" idx="1"/>
              </p:cNvCxnSpPr>
              <p:nvPr/>
            </p:nvCxnSpPr>
            <p:spPr bwMode="auto">
              <a:xfrm flipV="1">
                <a:off x="2616" y="1512"/>
                <a:ext cx="216" cy="264"/>
              </a:xfrm>
              <a:prstGeom prst="straightConnector1">
                <a:avLst/>
              </a:prstGeom>
              <a:noFill/>
              <a:ln w="28575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35885" name="Text Box 49"/>
            <p:cNvSpPr txBox="1">
              <a:spLocks noChangeArrowheads="1"/>
            </p:cNvSpPr>
            <p:nvPr/>
          </p:nvSpPr>
          <p:spPr bwMode="auto">
            <a:xfrm>
              <a:off x="4176" y="1440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rgbClr val="FFFF00"/>
                  </a:solidFill>
                  <a:latin typeface="Comic Sans MS" pitchFamily="66" charset="0"/>
                </a:rPr>
                <a:t>w</a:t>
              </a:r>
              <a:r>
                <a:rPr lang="en-US" b="0" baseline="-25000">
                  <a:solidFill>
                    <a:srgbClr val="FFFF00"/>
                  </a:solidFill>
                  <a:latin typeface="Comic Sans MS" pitchFamily="66" charset="0"/>
                </a:rPr>
                <a:t>ij</a:t>
              </a:r>
            </a:p>
          </p:txBody>
        </p:sp>
        <p:sp>
          <p:nvSpPr>
            <p:cNvPr id="35886" name="Text Box 50"/>
            <p:cNvSpPr txBox="1">
              <a:spLocks noChangeArrowheads="1"/>
            </p:cNvSpPr>
            <p:nvPr/>
          </p:nvSpPr>
          <p:spPr bwMode="auto">
            <a:xfrm>
              <a:off x="3936" y="1680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rgbClr val="FFFF00"/>
                  </a:solidFill>
                  <a:latin typeface="Comic Sans MS" pitchFamily="66" charset="0"/>
                </a:rPr>
                <a:t>i</a:t>
              </a:r>
              <a:endParaRPr lang="en-US" b="0" baseline="-2500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  <p:sp>
          <p:nvSpPr>
            <p:cNvPr id="35887" name="Text Box 51"/>
            <p:cNvSpPr txBox="1">
              <a:spLocks noChangeArrowheads="1"/>
            </p:cNvSpPr>
            <p:nvPr/>
          </p:nvSpPr>
          <p:spPr bwMode="auto">
            <a:xfrm>
              <a:off x="4416" y="1152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rgbClr val="FFFF00"/>
                  </a:solidFill>
                  <a:latin typeface="Comic Sans MS" pitchFamily="66" charset="0"/>
                </a:rPr>
                <a:t>j</a:t>
              </a:r>
              <a:endParaRPr lang="en-US" b="0" baseline="-2500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</p:grpSp>
      <p:sp>
        <p:nvSpPr>
          <p:cNvPr id="35883" name="Text Box 52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43003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Measuring affinity</a:t>
            </a: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14425"/>
            <a:ext cx="81534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5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Measuring affinity</a:t>
            </a:r>
          </a:p>
        </p:txBody>
      </p:sp>
      <p:sp>
        <p:nvSpPr>
          <p:cNvPr id="3076" name="Content Placeholder 9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epresent each pixel by a feature vector </a:t>
            </a:r>
            <a:r>
              <a:rPr lang="en-US" b="1" dirty="0" smtClean="0"/>
              <a:t>x</a:t>
            </a:r>
            <a:r>
              <a:rPr lang="en-US" dirty="0" smtClean="0"/>
              <a:t> and define an appropriate distance function </a:t>
            </a:r>
          </a:p>
        </p:txBody>
      </p:sp>
      <p:graphicFrame>
        <p:nvGraphicFramePr>
          <p:cNvPr id="307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205162"/>
              </p:ext>
            </p:extLst>
          </p:nvPr>
        </p:nvGraphicFramePr>
        <p:xfrm>
          <a:off x="1751702" y="2188716"/>
          <a:ext cx="5258698" cy="881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5" name="Equation" r:id="rId4" imgW="2577960" imgH="431640" progId="Equation.3">
                  <p:embed/>
                </p:oleObj>
              </mc:Choice>
              <mc:Fallback>
                <p:oleObj name="Equation" r:id="rId4" imgW="25779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1702" y="2188716"/>
                        <a:ext cx="5258698" cy="8815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590800" y="3124200"/>
            <a:ext cx="4114800" cy="3352800"/>
            <a:chOff x="228600" y="3124200"/>
            <a:chExt cx="3276600" cy="2684463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8600" y="3352800"/>
              <a:ext cx="3276600" cy="2455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1239777" y="3124200"/>
              <a:ext cx="11224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0" dirty="0" smtClean="0"/>
                <a:t>Role of </a:t>
              </a:r>
              <a:r>
                <a:rPr lang="el-GR" sz="1800" b="0" dirty="0" smtClean="0"/>
                <a:t>σ</a:t>
              </a:r>
              <a:endParaRPr lang="en-US" sz="1800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9757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2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as graph partitioning</a:t>
            </a:r>
          </a:p>
        </p:txBody>
      </p:sp>
      <p:sp>
        <p:nvSpPr>
          <p:cNvPr id="142951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04800" y="4191000"/>
            <a:ext cx="7848600" cy="2057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Break Graph into Segments</a:t>
            </a:r>
          </a:p>
          <a:p>
            <a:pPr lvl="1"/>
            <a:r>
              <a:rPr lang="en-US" dirty="0" smtClean="0"/>
              <a:t>Delete links that cross between segments</a:t>
            </a:r>
          </a:p>
          <a:p>
            <a:pPr lvl="1"/>
            <a:r>
              <a:rPr lang="en-US" dirty="0" smtClean="0"/>
              <a:t>Easiest to break links that have low affinity</a:t>
            </a:r>
          </a:p>
          <a:p>
            <a:pPr lvl="2"/>
            <a:r>
              <a:rPr lang="en-US" dirty="0" smtClean="0"/>
              <a:t>similar pixels should be in the same segments</a:t>
            </a:r>
          </a:p>
          <a:p>
            <a:pPr lvl="2"/>
            <a:r>
              <a:rPr lang="en-US" dirty="0" smtClean="0"/>
              <a:t>dissimilar pixels should be in different segments</a:t>
            </a:r>
          </a:p>
          <a:p>
            <a:pPr lvl="1"/>
            <a:endParaRPr lang="en-US" dirty="0" smtClean="0"/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b="0">
              <a:latin typeface="Times New Roman" pitchFamily="18" charset="0"/>
            </a:endParaRPr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Oval 11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Oval 12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Oval 13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Oval 14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b="0">
              <a:latin typeface="Times New Roman" pitchFamily="18" charset="0"/>
            </a:endParaRPr>
          </a:p>
        </p:txBody>
      </p:sp>
      <p:sp>
        <p:nvSpPr>
          <p:cNvPr id="36879" name="Oval 15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0" name="Oval 16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1" name="Oval 17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4" name="Line 20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5" name="Line 21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6" name="Freeform 2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6887" name="Picture 24" descr="tiger_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4338" y="1133475"/>
            <a:ext cx="25336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8" name="Rectangle 25"/>
          <p:cNvSpPr>
            <a:spLocks noChangeArrowheads="1"/>
          </p:cNvSpPr>
          <p:nvPr/>
        </p:nvSpPr>
        <p:spPr bwMode="auto">
          <a:xfrm>
            <a:off x="5486400" y="1133475"/>
            <a:ext cx="2514600" cy="3352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9" name="Freeform 26"/>
          <p:cNvSpPr>
            <a:spLocks/>
          </p:cNvSpPr>
          <p:nvPr/>
        </p:nvSpPr>
        <p:spPr bwMode="auto">
          <a:xfrm>
            <a:off x="5730875" y="1279525"/>
            <a:ext cx="1458913" cy="2957513"/>
          </a:xfrm>
          <a:custGeom>
            <a:avLst/>
            <a:gdLst>
              <a:gd name="T0" fmla="*/ 2147483647 w 919"/>
              <a:gd name="T1" fmla="*/ 0 h 1863"/>
              <a:gd name="T2" fmla="*/ 2147483647 w 919"/>
              <a:gd name="T3" fmla="*/ 2147483647 h 1863"/>
              <a:gd name="T4" fmla="*/ 2147483647 w 919"/>
              <a:gd name="T5" fmla="*/ 2147483647 h 1863"/>
              <a:gd name="T6" fmla="*/ 2147483647 w 919"/>
              <a:gd name="T7" fmla="*/ 2147483647 h 1863"/>
              <a:gd name="T8" fmla="*/ 2147483647 w 919"/>
              <a:gd name="T9" fmla="*/ 2147483647 h 1863"/>
              <a:gd name="T10" fmla="*/ 2147483647 w 919"/>
              <a:gd name="T11" fmla="*/ 2147483647 h 1863"/>
              <a:gd name="T12" fmla="*/ 2147483647 w 919"/>
              <a:gd name="T13" fmla="*/ 2147483647 h 1863"/>
              <a:gd name="T14" fmla="*/ 2147483647 w 919"/>
              <a:gd name="T15" fmla="*/ 2147483647 h 1863"/>
              <a:gd name="T16" fmla="*/ 2147483647 w 919"/>
              <a:gd name="T17" fmla="*/ 2147483647 h 1863"/>
              <a:gd name="T18" fmla="*/ 2147483647 w 919"/>
              <a:gd name="T19" fmla="*/ 2147483647 h 1863"/>
              <a:gd name="T20" fmla="*/ 2147483647 w 919"/>
              <a:gd name="T21" fmla="*/ 2147483647 h 1863"/>
              <a:gd name="T22" fmla="*/ 2147483647 w 919"/>
              <a:gd name="T23" fmla="*/ 2147483647 h 1863"/>
              <a:gd name="T24" fmla="*/ 2147483647 w 919"/>
              <a:gd name="T25" fmla="*/ 2147483647 h 1863"/>
              <a:gd name="T26" fmla="*/ 2147483647 w 919"/>
              <a:gd name="T27" fmla="*/ 2147483647 h 1863"/>
              <a:gd name="T28" fmla="*/ 2147483647 w 919"/>
              <a:gd name="T29" fmla="*/ 2147483647 h 1863"/>
              <a:gd name="T30" fmla="*/ 2147483647 w 919"/>
              <a:gd name="T31" fmla="*/ 2147483647 h 1863"/>
              <a:gd name="T32" fmla="*/ 2147483647 w 919"/>
              <a:gd name="T33" fmla="*/ 2147483647 h 1863"/>
              <a:gd name="T34" fmla="*/ 2147483647 w 919"/>
              <a:gd name="T35" fmla="*/ 2147483647 h 1863"/>
              <a:gd name="T36" fmla="*/ 2147483647 w 919"/>
              <a:gd name="T37" fmla="*/ 2147483647 h 1863"/>
              <a:gd name="T38" fmla="*/ 2147483647 w 919"/>
              <a:gd name="T39" fmla="*/ 2147483647 h 1863"/>
              <a:gd name="T40" fmla="*/ 2147483647 w 919"/>
              <a:gd name="T41" fmla="*/ 2147483647 h 1863"/>
              <a:gd name="T42" fmla="*/ 2147483647 w 919"/>
              <a:gd name="T43" fmla="*/ 2147483647 h 1863"/>
              <a:gd name="T44" fmla="*/ 2147483647 w 919"/>
              <a:gd name="T45" fmla="*/ 2147483647 h 1863"/>
              <a:gd name="T46" fmla="*/ 2147483647 w 919"/>
              <a:gd name="T47" fmla="*/ 2147483647 h 1863"/>
              <a:gd name="T48" fmla="*/ 2147483647 w 919"/>
              <a:gd name="T49" fmla="*/ 2147483647 h 1863"/>
              <a:gd name="T50" fmla="*/ 2147483647 w 919"/>
              <a:gd name="T51" fmla="*/ 2147483647 h 1863"/>
              <a:gd name="T52" fmla="*/ 2147483647 w 919"/>
              <a:gd name="T53" fmla="*/ 2147483647 h 1863"/>
              <a:gd name="T54" fmla="*/ 2147483647 w 919"/>
              <a:gd name="T55" fmla="*/ 2147483647 h 1863"/>
              <a:gd name="T56" fmla="*/ 2147483647 w 919"/>
              <a:gd name="T57" fmla="*/ 2147483647 h 1863"/>
              <a:gd name="T58" fmla="*/ 2147483647 w 919"/>
              <a:gd name="T59" fmla="*/ 2147483647 h 1863"/>
              <a:gd name="T60" fmla="*/ 2147483647 w 919"/>
              <a:gd name="T61" fmla="*/ 2147483647 h 1863"/>
              <a:gd name="T62" fmla="*/ 2147483647 w 919"/>
              <a:gd name="T63" fmla="*/ 2147483647 h 1863"/>
              <a:gd name="T64" fmla="*/ 2147483647 w 919"/>
              <a:gd name="T65" fmla="*/ 2147483647 h 1863"/>
              <a:gd name="T66" fmla="*/ 2147483647 w 919"/>
              <a:gd name="T67" fmla="*/ 2147483647 h 1863"/>
              <a:gd name="T68" fmla="*/ 2147483647 w 919"/>
              <a:gd name="T69" fmla="*/ 2147483647 h 1863"/>
              <a:gd name="T70" fmla="*/ 2147483647 w 919"/>
              <a:gd name="T71" fmla="*/ 2147483647 h 1863"/>
              <a:gd name="T72" fmla="*/ 2147483647 w 919"/>
              <a:gd name="T73" fmla="*/ 2147483647 h 186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19"/>
              <a:gd name="T112" fmla="*/ 0 h 1863"/>
              <a:gd name="T113" fmla="*/ 919 w 919"/>
              <a:gd name="T114" fmla="*/ 1863 h 1863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19" h="1863">
                <a:moveTo>
                  <a:pt x="6" y="0"/>
                </a:moveTo>
                <a:cubicBezTo>
                  <a:pt x="34" y="74"/>
                  <a:pt x="0" y="52"/>
                  <a:pt x="128" y="58"/>
                </a:cubicBezTo>
                <a:cubicBezTo>
                  <a:pt x="167" y="63"/>
                  <a:pt x="199" y="74"/>
                  <a:pt x="235" y="85"/>
                </a:cubicBezTo>
                <a:cubicBezTo>
                  <a:pt x="268" y="107"/>
                  <a:pt x="292" y="142"/>
                  <a:pt x="314" y="175"/>
                </a:cubicBezTo>
                <a:cubicBezTo>
                  <a:pt x="318" y="180"/>
                  <a:pt x="321" y="186"/>
                  <a:pt x="325" y="191"/>
                </a:cubicBezTo>
                <a:cubicBezTo>
                  <a:pt x="328" y="196"/>
                  <a:pt x="332" y="202"/>
                  <a:pt x="335" y="207"/>
                </a:cubicBezTo>
                <a:cubicBezTo>
                  <a:pt x="339" y="212"/>
                  <a:pt x="346" y="223"/>
                  <a:pt x="346" y="223"/>
                </a:cubicBezTo>
                <a:cubicBezTo>
                  <a:pt x="380" y="331"/>
                  <a:pt x="371" y="445"/>
                  <a:pt x="309" y="536"/>
                </a:cubicBezTo>
                <a:cubicBezTo>
                  <a:pt x="304" y="552"/>
                  <a:pt x="296" y="570"/>
                  <a:pt x="288" y="584"/>
                </a:cubicBezTo>
                <a:cubicBezTo>
                  <a:pt x="282" y="595"/>
                  <a:pt x="266" y="616"/>
                  <a:pt x="266" y="616"/>
                </a:cubicBezTo>
                <a:cubicBezTo>
                  <a:pt x="256" y="649"/>
                  <a:pt x="235" y="677"/>
                  <a:pt x="224" y="711"/>
                </a:cubicBezTo>
                <a:cubicBezTo>
                  <a:pt x="218" y="787"/>
                  <a:pt x="212" y="839"/>
                  <a:pt x="219" y="918"/>
                </a:cubicBezTo>
                <a:cubicBezTo>
                  <a:pt x="221" y="943"/>
                  <a:pt x="236" y="937"/>
                  <a:pt x="245" y="966"/>
                </a:cubicBezTo>
                <a:cubicBezTo>
                  <a:pt x="255" y="998"/>
                  <a:pt x="269" y="1035"/>
                  <a:pt x="288" y="1062"/>
                </a:cubicBezTo>
                <a:cubicBezTo>
                  <a:pt x="299" y="1097"/>
                  <a:pt x="310" y="1167"/>
                  <a:pt x="282" y="1194"/>
                </a:cubicBezTo>
                <a:cubicBezTo>
                  <a:pt x="259" y="1217"/>
                  <a:pt x="232" y="1221"/>
                  <a:pt x="203" y="1232"/>
                </a:cubicBezTo>
                <a:cubicBezTo>
                  <a:pt x="203" y="1232"/>
                  <a:pt x="182" y="1259"/>
                  <a:pt x="187" y="1264"/>
                </a:cubicBezTo>
                <a:cubicBezTo>
                  <a:pt x="193" y="1270"/>
                  <a:pt x="235" y="1277"/>
                  <a:pt x="245" y="1279"/>
                </a:cubicBezTo>
                <a:cubicBezTo>
                  <a:pt x="298" y="1277"/>
                  <a:pt x="352" y="1285"/>
                  <a:pt x="404" y="1274"/>
                </a:cubicBezTo>
                <a:cubicBezTo>
                  <a:pt x="417" y="1271"/>
                  <a:pt x="426" y="1242"/>
                  <a:pt x="426" y="1242"/>
                </a:cubicBezTo>
                <a:cubicBezTo>
                  <a:pt x="434" y="1174"/>
                  <a:pt x="435" y="1117"/>
                  <a:pt x="415" y="1051"/>
                </a:cubicBezTo>
                <a:cubicBezTo>
                  <a:pt x="442" y="1042"/>
                  <a:pt x="434" y="1057"/>
                  <a:pt x="458" y="1072"/>
                </a:cubicBezTo>
                <a:cubicBezTo>
                  <a:pt x="473" y="1096"/>
                  <a:pt x="474" y="1130"/>
                  <a:pt x="489" y="1152"/>
                </a:cubicBezTo>
                <a:cubicBezTo>
                  <a:pt x="500" y="1168"/>
                  <a:pt x="532" y="1189"/>
                  <a:pt x="532" y="1189"/>
                </a:cubicBezTo>
                <a:lnTo>
                  <a:pt x="558" y="1237"/>
                </a:lnTo>
                <a:cubicBezTo>
                  <a:pt x="558" y="1237"/>
                  <a:pt x="558" y="1237"/>
                  <a:pt x="558" y="1237"/>
                </a:cubicBezTo>
                <a:cubicBezTo>
                  <a:pt x="566" y="1259"/>
                  <a:pt x="570" y="1277"/>
                  <a:pt x="574" y="1301"/>
                </a:cubicBezTo>
                <a:cubicBezTo>
                  <a:pt x="578" y="1352"/>
                  <a:pt x="577" y="1380"/>
                  <a:pt x="590" y="1423"/>
                </a:cubicBezTo>
                <a:cubicBezTo>
                  <a:pt x="593" y="1434"/>
                  <a:pt x="596" y="1445"/>
                  <a:pt x="601" y="1455"/>
                </a:cubicBezTo>
                <a:cubicBezTo>
                  <a:pt x="607" y="1466"/>
                  <a:pt x="622" y="1486"/>
                  <a:pt x="622" y="1486"/>
                </a:cubicBezTo>
                <a:cubicBezTo>
                  <a:pt x="629" y="1508"/>
                  <a:pt x="641" y="1531"/>
                  <a:pt x="654" y="1550"/>
                </a:cubicBezTo>
                <a:cubicBezTo>
                  <a:pt x="661" y="1572"/>
                  <a:pt x="673" y="1595"/>
                  <a:pt x="686" y="1614"/>
                </a:cubicBezTo>
                <a:cubicBezTo>
                  <a:pt x="695" y="1642"/>
                  <a:pt x="688" y="1626"/>
                  <a:pt x="712" y="1662"/>
                </a:cubicBezTo>
                <a:cubicBezTo>
                  <a:pt x="716" y="1667"/>
                  <a:pt x="723" y="1678"/>
                  <a:pt x="723" y="1678"/>
                </a:cubicBezTo>
                <a:cubicBezTo>
                  <a:pt x="730" y="1702"/>
                  <a:pt x="746" y="1720"/>
                  <a:pt x="760" y="1741"/>
                </a:cubicBezTo>
                <a:cubicBezTo>
                  <a:pt x="791" y="1788"/>
                  <a:pt x="825" y="1845"/>
                  <a:pt x="882" y="1863"/>
                </a:cubicBezTo>
                <a:cubicBezTo>
                  <a:pt x="919" y="1851"/>
                  <a:pt x="909" y="1779"/>
                  <a:pt x="909" y="1752"/>
                </a:cubicBezTo>
              </a:path>
            </a:pathLst>
          </a:custGeom>
          <a:noFill/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Freeform 27"/>
          <p:cNvSpPr>
            <a:spLocks/>
          </p:cNvSpPr>
          <p:nvPr/>
        </p:nvSpPr>
        <p:spPr bwMode="auto">
          <a:xfrm>
            <a:off x="7050088" y="3521075"/>
            <a:ext cx="806450" cy="725488"/>
          </a:xfrm>
          <a:custGeom>
            <a:avLst/>
            <a:gdLst>
              <a:gd name="T0" fmla="*/ 2147483647 w 508"/>
              <a:gd name="T1" fmla="*/ 2147483647 h 457"/>
              <a:gd name="T2" fmla="*/ 2147483647 w 508"/>
              <a:gd name="T3" fmla="*/ 2147483647 h 457"/>
              <a:gd name="T4" fmla="*/ 2147483647 w 508"/>
              <a:gd name="T5" fmla="*/ 2147483647 h 457"/>
              <a:gd name="T6" fmla="*/ 2147483647 w 508"/>
              <a:gd name="T7" fmla="*/ 2147483647 h 457"/>
              <a:gd name="T8" fmla="*/ 2147483647 w 508"/>
              <a:gd name="T9" fmla="*/ 2147483647 h 457"/>
              <a:gd name="T10" fmla="*/ 2147483647 w 508"/>
              <a:gd name="T11" fmla="*/ 0 h 457"/>
              <a:gd name="T12" fmla="*/ 2147483647 w 508"/>
              <a:gd name="T13" fmla="*/ 2147483647 h 457"/>
              <a:gd name="T14" fmla="*/ 2147483647 w 508"/>
              <a:gd name="T15" fmla="*/ 2147483647 h 457"/>
              <a:gd name="T16" fmla="*/ 2147483647 w 508"/>
              <a:gd name="T17" fmla="*/ 2147483647 h 457"/>
              <a:gd name="T18" fmla="*/ 2147483647 w 508"/>
              <a:gd name="T19" fmla="*/ 2147483647 h 457"/>
              <a:gd name="T20" fmla="*/ 2147483647 w 508"/>
              <a:gd name="T21" fmla="*/ 2147483647 h 457"/>
              <a:gd name="T22" fmla="*/ 2147483647 w 508"/>
              <a:gd name="T23" fmla="*/ 2147483647 h 457"/>
              <a:gd name="T24" fmla="*/ 2147483647 w 508"/>
              <a:gd name="T25" fmla="*/ 2147483647 h 457"/>
              <a:gd name="T26" fmla="*/ 2147483647 w 508"/>
              <a:gd name="T27" fmla="*/ 2147483647 h 457"/>
              <a:gd name="T28" fmla="*/ 2147483647 w 508"/>
              <a:gd name="T29" fmla="*/ 2147483647 h 457"/>
              <a:gd name="T30" fmla="*/ 2147483647 w 508"/>
              <a:gd name="T31" fmla="*/ 2147483647 h 457"/>
              <a:gd name="T32" fmla="*/ 2147483647 w 508"/>
              <a:gd name="T33" fmla="*/ 2147483647 h 457"/>
              <a:gd name="T34" fmla="*/ 2147483647 w 508"/>
              <a:gd name="T35" fmla="*/ 2147483647 h 457"/>
              <a:gd name="T36" fmla="*/ 2147483647 w 508"/>
              <a:gd name="T37" fmla="*/ 2147483647 h 457"/>
              <a:gd name="T38" fmla="*/ 2147483647 w 508"/>
              <a:gd name="T39" fmla="*/ 2147483647 h 457"/>
              <a:gd name="T40" fmla="*/ 2147483647 w 508"/>
              <a:gd name="T41" fmla="*/ 2147483647 h 457"/>
              <a:gd name="T42" fmla="*/ 2147483647 w 508"/>
              <a:gd name="T43" fmla="*/ 2147483647 h 457"/>
              <a:gd name="T44" fmla="*/ 2147483647 w 508"/>
              <a:gd name="T45" fmla="*/ 2147483647 h 45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8"/>
              <a:gd name="T70" fmla="*/ 0 h 457"/>
              <a:gd name="T71" fmla="*/ 508 w 508"/>
              <a:gd name="T72" fmla="*/ 457 h 45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8" h="457">
                <a:moveTo>
                  <a:pt x="73" y="324"/>
                </a:moveTo>
                <a:cubicBezTo>
                  <a:pt x="62" y="317"/>
                  <a:pt x="52" y="310"/>
                  <a:pt x="41" y="303"/>
                </a:cubicBezTo>
                <a:cubicBezTo>
                  <a:pt x="30" y="296"/>
                  <a:pt x="19" y="271"/>
                  <a:pt x="19" y="271"/>
                </a:cubicBezTo>
                <a:cubicBezTo>
                  <a:pt x="4" y="222"/>
                  <a:pt x="0" y="165"/>
                  <a:pt x="46" y="133"/>
                </a:cubicBezTo>
                <a:cubicBezTo>
                  <a:pt x="67" y="101"/>
                  <a:pt x="88" y="69"/>
                  <a:pt x="110" y="37"/>
                </a:cubicBezTo>
                <a:cubicBezTo>
                  <a:pt x="124" y="16"/>
                  <a:pt x="167" y="7"/>
                  <a:pt x="189" y="0"/>
                </a:cubicBezTo>
                <a:cubicBezTo>
                  <a:pt x="242" y="4"/>
                  <a:pt x="250" y="0"/>
                  <a:pt x="290" y="11"/>
                </a:cubicBezTo>
                <a:cubicBezTo>
                  <a:pt x="301" y="14"/>
                  <a:pt x="322" y="21"/>
                  <a:pt x="322" y="21"/>
                </a:cubicBezTo>
                <a:cubicBezTo>
                  <a:pt x="333" y="28"/>
                  <a:pt x="343" y="36"/>
                  <a:pt x="354" y="43"/>
                </a:cubicBezTo>
                <a:cubicBezTo>
                  <a:pt x="359" y="46"/>
                  <a:pt x="370" y="53"/>
                  <a:pt x="370" y="53"/>
                </a:cubicBezTo>
                <a:cubicBezTo>
                  <a:pt x="388" y="80"/>
                  <a:pt x="417" y="94"/>
                  <a:pt x="444" y="112"/>
                </a:cubicBezTo>
                <a:cubicBezTo>
                  <a:pt x="455" y="119"/>
                  <a:pt x="476" y="133"/>
                  <a:pt x="476" y="133"/>
                </a:cubicBezTo>
                <a:cubicBezTo>
                  <a:pt x="486" y="183"/>
                  <a:pt x="497" y="232"/>
                  <a:pt x="508" y="282"/>
                </a:cubicBezTo>
                <a:cubicBezTo>
                  <a:pt x="506" y="301"/>
                  <a:pt x="507" y="321"/>
                  <a:pt x="503" y="340"/>
                </a:cubicBezTo>
                <a:cubicBezTo>
                  <a:pt x="499" y="357"/>
                  <a:pt x="486" y="357"/>
                  <a:pt x="476" y="367"/>
                </a:cubicBezTo>
                <a:cubicBezTo>
                  <a:pt x="457" y="386"/>
                  <a:pt x="446" y="409"/>
                  <a:pt x="423" y="425"/>
                </a:cubicBezTo>
                <a:cubicBezTo>
                  <a:pt x="414" y="453"/>
                  <a:pt x="394" y="448"/>
                  <a:pt x="370" y="457"/>
                </a:cubicBezTo>
                <a:cubicBezTo>
                  <a:pt x="352" y="455"/>
                  <a:pt x="334" y="454"/>
                  <a:pt x="317" y="451"/>
                </a:cubicBezTo>
                <a:cubicBezTo>
                  <a:pt x="306" y="449"/>
                  <a:pt x="296" y="444"/>
                  <a:pt x="285" y="441"/>
                </a:cubicBezTo>
                <a:cubicBezTo>
                  <a:pt x="280" y="439"/>
                  <a:pt x="269" y="436"/>
                  <a:pt x="269" y="436"/>
                </a:cubicBezTo>
                <a:cubicBezTo>
                  <a:pt x="250" y="423"/>
                  <a:pt x="227" y="411"/>
                  <a:pt x="205" y="404"/>
                </a:cubicBezTo>
                <a:cubicBezTo>
                  <a:pt x="186" y="391"/>
                  <a:pt x="164" y="379"/>
                  <a:pt x="142" y="372"/>
                </a:cubicBezTo>
                <a:cubicBezTo>
                  <a:pt x="104" y="346"/>
                  <a:pt x="103" y="362"/>
                  <a:pt x="73" y="324"/>
                </a:cubicBezTo>
                <a:close/>
              </a:path>
            </a:pathLst>
          </a:custGeom>
          <a:noFill/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1" name="Freeform 28"/>
          <p:cNvSpPr>
            <a:spLocks/>
          </p:cNvSpPr>
          <p:nvPr/>
        </p:nvSpPr>
        <p:spPr bwMode="auto">
          <a:xfrm>
            <a:off x="5749925" y="1236663"/>
            <a:ext cx="1735138" cy="2284412"/>
          </a:xfrm>
          <a:custGeom>
            <a:avLst/>
            <a:gdLst>
              <a:gd name="T0" fmla="*/ 0 w 1093"/>
              <a:gd name="T1" fmla="*/ 0 h 1439"/>
              <a:gd name="T2" fmla="*/ 2147483647 w 1093"/>
              <a:gd name="T3" fmla="*/ 2147483647 h 1439"/>
              <a:gd name="T4" fmla="*/ 2147483647 w 1093"/>
              <a:gd name="T5" fmla="*/ 2147483647 h 1439"/>
              <a:gd name="T6" fmla="*/ 2147483647 w 1093"/>
              <a:gd name="T7" fmla="*/ 2147483647 h 1439"/>
              <a:gd name="T8" fmla="*/ 2147483647 w 1093"/>
              <a:gd name="T9" fmla="*/ 2147483647 h 1439"/>
              <a:gd name="T10" fmla="*/ 2147483647 w 1093"/>
              <a:gd name="T11" fmla="*/ 2147483647 h 1439"/>
              <a:gd name="T12" fmla="*/ 2147483647 w 1093"/>
              <a:gd name="T13" fmla="*/ 2147483647 h 1439"/>
              <a:gd name="T14" fmla="*/ 2147483647 w 1093"/>
              <a:gd name="T15" fmla="*/ 2147483647 h 1439"/>
              <a:gd name="T16" fmla="*/ 2147483647 w 1093"/>
              <a:gd name="T17" fmla="*/ 2147483647 h 1439"/>
              <a:gd name="T18" fmla="*/ 2147483647 w 1093"/>
              <a:gd name="T19" fmla="*/ 2147483647 h 1439"/>
              <a:gd name="T20" fmla="*/ 2147483647 w 1093"/>
              <a:gd name="T21" fmla="*/ 2147483647 h 1439"/>
              <a:gd name="T22" fmla="*/ 2147483647 w 1093"/>
              <a:gd name="T23" fmla="*/ 2147483647 h 1439"/>
              <a:gd name="T24" fmla="*/ 2147483647 w 1093"/>
              <a:gd name="T25" fmla="*/ 2147483647 h 1439"/>
              <a:gd name="T26" fmla="*/ 2147483647 w 1093"/>
              <a:gd name="T27" fmla="*/ 2147483647 h 1439"/>
              <a:gd name="T28" fmla="*/ 2147483647 w 1093"/>
              <a:gd name="T29" fmla="*/ 2147483647 h 1439"/>
              <a:gd name="T30" fmla="*/ 2147483647 w 1093"/>
              <a:gd name="T31" fmla="*/ 2147483647 h 1439"/>
              <a:gd name="T32" fmla="*/ 2147483647 w 1093"/>
              <a:gd name="T33" fmla="*/ 2147483647 h 1439"/>
              <a:gd name="T34" fmla="*/ 2147483647 w 1093"/>
              <a:gd name="T35" fmla="*/ 2147483647 h 1439"/>
              <a:gd name="T36" fmla="*/ 2147483647 w 1093"/>
              <a:gd name="T37" fmla="*/ 2147483647 h 1439"/>
              <a:gd name="T38" fmla="*/ 2147483647 w 1093"/>
              <a:gd name="T39" fmla="*/ 2147483647 h 1439"/>
              <a:gd name="T40" fmla="*/ 2147483647 w 1093"/>
              <a:gd name="T41" fmla="*/ 2147483647 h 1439"/>
              <a:gd name="T42" fmla="*/ 2147483647 w 1093"/>
              <a:gd name="T43" fmla="*/ 2147483647 h 1439"/>
              <a:gd name="T44" fmla="*/ 2147483647 w 1093"/>
              <a:gd name="T45" fmla="*/ 2147483647 h 1439"/>
              <a:gd name="T46" fmla="*/ 2147483647 w 1093"/>
              <a:gd name="T47" fmla="*/ 2147483647 h 1439"/>
              <a:gd name="T48" fmla="*/ 2147483647 w 1093"/>
              <a:gd name="T49" fmla="*/ 2147483647 h 1439"/>
              <a:gd name="T50" fmla="*/ 2147483647 w 1093"/>
              <a:gd name="T51" fmla="*/ 2147483647 h 1439"/>
              <a:gd name="T52" fmla="*/ 2147483647 w 1093"/>
              <a:gd name="T53" fmla="*/ 2147483647 h 1439"/>
              <a:gd name="T54" fmla="*/ 2147483647 w 1093"/>
              <a:gd name="T55" fmla="*/ 2147483647 h 143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093"/>
              <a:gd name="T85" fmla="*/ 0 h 1439"/>
              <a:gd name="T86" fmla="*/ 1093 w 1093"/>
              <a:gd name="T87" fmla="*/ 1439 h 1439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093" h="1439">
                <a:moveTo>
                  <a:pt x="0" y="0"/>
                </a:moveTo>
                <a:cubicBezTo>
                  <a:pt x="60" y="17"/>
                  <a:pt x="123" y="18"/>
                  <a:pt x="185" y="22"/>
                </a:cubicBezTo>
                <a:cubicBezTo>
                  <a:pt x="216" y="29"/>
                  <a:pt x="242" y="39"/>
                  <a:pt x="270" y="53"/>
                </a:cubicBezTo>
                <a:cubicBezTo>
                  <a:pt x="285" y="61"/>
                  <a:pt x="318" y="69"/>
                  <a:pt x="318" y="69"/>
                </a:cubicBezTo>
                <a:cubicBezTo>
                  <a:pt x="329" y="76"/>
                  <a:pt x="339" y="84"/>
                  <a:pt x="350" y="91"/>
                </a:cubicBezTo>
                <a:cubicBezTo>
                  <a:pt x="365" y="102"/>
                  <a:pt x="372" y="122"/>
                  <a:pt x="387" y="133"/>
                </a:cubicBezTo>
                <a:cubicBezTo>
                  <a:pt x="395" y="159"/>
                  <a:pt x="409" y="189"/>
                  <a:pt x="424" y="213"/>
                </a:cubicBezTo>
                <a:cubicBezTo>
                  <a:pt x="432" y="256"/>
                  <a:pt x="438" y="298"/>
                  <a:pt x="451" y="340"/>
                </a:cubicBezTo>
                <a:cubicBezTo>
                  <a:pt x="454" y="351"/>
                  <a:pt x="450" y="369"/>
                  <a:pt x="461" y="372"/>
                </a:cubicBezTo>
                <a:cubicBezTo>
                  <a:pt x="484" y="379"/>
                  <a:pt x="472" y="376"/>
                  <a:pt x="499" y="383"/>
                </a:cubicBezTo>
                <a:cubicBezTo>
                  <a:pt x="535" y="377"/>
                  <a:pt x="548" y="371"/>
                  <a:pt x="584" y="377"/>
                </a:cubicBezTo>
                <a:cubicBezTo>
                  <a:pt x="604" y="385"/>
                  <a:pt x="608" y="398"/>
                  <a:pt x="626" y="409"/>
                </a:cubicBezTo>
                <a:cubicBezTo>
                  <a:pt x="654" y="449"/>
                  <a:pt x="671" y="487"/>
                  <a:pt x="716" y="515"/>
                </a:cubicBezTo>
                <a:cubicBezTo>
                  <a:pt x="732" y="539"/>
                  <a:pt x="744" y="559"/>
                  <a:pt x="764" y="579"/>
                </a:cubicBezTo>
                <a:cubicBezTo>
                  <a:pt x="776" y="617"/>
                  <a:pt x="759" y="574"/>
                  <a:pt x="785" y="606"/>
                </a:cubicBezTo>
                <a:cubicBezTo>
                  <a:pt x="802" y="626"/>
                  <a:pt x="808" y="661"/>
                  <a:pt x="817" y="685"/>
                </a:cubicBezTo>
                <a:cubicBezTo>
                  <a:pt x="827" y="711"/>
                  <a:pt x="821" y="696"/>
                  <a:pt x="833" y="733"/>
                </a:cubicBezTo>
                <a:cubicBezTo>
                  <a:pt x="835" y="738"/>
                  <a:pt x="838" y="749"/>
                  <a:pt x="838" y="749"/>
                </a:cubicBezTo>
                <a:cubicBezTo>
                  <a:pt x="845" y="801"/>
                  <a:pt x="829" y="920"/>
                  <a:pt x="870" y="945"/>
                </a:cubicBezTo>
                <a:cubicBezTo>
                  <a:pt x="884" y="965"/>
                  <a:pt x="908" y="980"/>
                  <a:pt x="929" y="993"/>
                </a:cubicBezTo>
                <a:cubicBezTo>
                  <a:pt x="932" y="998"/>
                  <a:pt x="935" y="1004"/>
                  <a:pt x="939" y="1009"/>
                </a:cubicBezTo>
                <a:cubicBezTo>
                  <a:pt x="943" y="1014"/>
                  <a:pt x="951" y="1015"/>
                  <a:pt x="955" y="1020"/>
                </a:cubicBezTo>
                <a:cubicBezTo>
                  <a:pt x="975" y="1045"/>
                  <a:pt x="943" y="1030"/>
                  <a:pt x="977" y="1041"/>
                </a:cubicBezTo>
                <a:cubicBezTo>
                  <a:pt x="980" y="1046"/>
                  <a:pt x="981" y="1055"/>
                  <a:pt x="987" y="1057"/>
                </a:cubicBezTo>
                <a:cubicBezTo>
                  <a:pt x="1004" y="1063"/>
                  <a:pt x="1034" y="1045"/>
                  <a:pt x="1040" y="1062"/>
                </a:cubicBezTo>
                <a:cubicBezTo>
                  <a:pt x="1058" y="1114"/>
                  <a:pt x="1043" y="1172"/>
                  <a:pt x="1046" y="1227"/>
                </a:cubicBezTo>
                <a:cubicBezTo>
                  <a:pt x="1047" y="1245"/>
                  <a:pt x="1072" y="1275"/>
                  <a:pt x="1072" y="1275"/>
                </a:cubicBezTo>
                <a:cubicBezTo>
                  <a:pt x="1091" y="1337"/>
                  <a:pt x="1093" y="1370"/>
                  <a:pt x="1093" y="1439"/>
                </a:cubicBezTo>
              </a:path>
            </a:pathLst>
          </a:custGeom>
          <a:noFill/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2" name="Freeform 29"/>
          <p:cNvSpPr>
            <a:spLocks/>
          </p:cNvSpPr>
          <p:nvPr/>
        </p:nvSpPr>
        <p:spPr bwMode="auto">
          <a:xfrm>
            <a:off x="7485063" y="2973388"/>
            <a:ext cx="523875" cy="481012"/>
          </a:xfrm>
          <a:custGeom>
            <a:avLst/>
            <a:gdLst>
              <a:gd name="T0" fmla="*/ 0 w 330"/>
              <a:gd name="T1" fmla="*/ 2147483647 h 303"/>
              <a:gd name="T2" fmla="*/ 2147483647 w 330"/>
              <a:gd name="T3" fmla="*/ 2147483647 h 303"/>
              <a:gd name="T4" fmla="*/ 2147483647 w 330"/>
              <a:gd name="T5" fmla="*/ 2147483647 h 303"/>
              <a:gd name="T6" fmla="*/ 2147483647 w 330"/>
              <a:gd name="T7" fmla="*/ 0 h 303"/>
              <a:gd name="T8" fmla="*/ 2147483647 w 330"/>
              <a:gd name="T9" fmla="*/ 2147483647 h 303"/>
              <a:gd name="T10" fmla="*/ 2147483647 w 330"/>
              <a:gd name="T11" fmla="*/ 2147483647 h 303"/>
              <a:gd name="T12" fmla="*/ 2147483647 w 330"/>
              <a:gd name="T13" fmla="*/ 2147483647 h 303"/>
              <a:gd name="T14" fmla="*/ 2147483647 w 330"/>
              <a:gd name="T15" fmla="*/ 2147483647 h 303"/>
              <a:gd name="T16" fmla="*/ 2147483647 w 330"/>
              <a:gd name="T17" fmla="*/ 2147483647 h 30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0"/>
              <a:gd name="T28" fmla="*/ 0 h 303"/>
              <a:gd name="T29" fmla="*/ 330 w 330"/>
              <a:gd name="T30" fmla="*/ 303 h 30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0" h="303">
                <a:moveTo>
                  <a:pt x="0" y="271"/>
                </a:moveTo>
                <a:cubicBezTo>
                  <a:pt x="31" y="264"/>
                  <a:pt x="63" y="267"/>
                  <a:pt x="91" y="250"/>
                </a:cubicBezTo>
                <a:cubicBezTo>
                  <a:pt x="101" y="234"/>
                  <a:pt x="106" y="220"/>
                  <a:pt x="112" y="202"/>
                </a:cubicBezTo>
                <a:cubicBezTo>
                  <a:pt x="106" y="131"/>
                  <a:pt x="77" y="26"/>
                  <a:pt x="160" y="0"/>
                </a:cubicBezTo>
                <a:cubicBezTo>
                  <a:pt x="182" y="15"/>
                  <a:pt x="182" y="34"/>
                  <a:pt x="191" y="58"/>
                </a:cubicBezTo>
                <a:cubicBezTo>
                  <a:pt x="212" y="113"/>
                  <a:pt x="219" y="176"/>
                  <a:pt x="245" y="228"/>
                </a:cubicBezTo>
                <a:cubicBezTo>
                  <a:pt x="257" y="251"/>
                  <a:pt x="260" y="248"/>
                  <a:pt x="287" y="266"/>
                </a:cubicBezTo>
                <a:cubicBezTo>
                  <a:pt x="292" y="270"/>
                  <a:pt x="293" y="277"/>
                  <a:pt x="298" y="281"/>
                </a:cubicBezTo>
                <a:cubicBezTo>
                  <a:pt x="308" y="289"/>
                  <a:pt x="330" y="303"/>
                  <a:pt x="330" y="303"/>
                </a:cubicBezTo>
              </a:path>
            </a:pathLst>
          </a:custGeom>
          <a:noFill/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3" name="Freeform 30"/>
          <p:cNvSpPr>
            <a:spLocks/>
          </p:cNvSpPr>
          <p:nvPr/>
        </p:nvSpPr>
        <p:spPr bwMode="auto">
          <a:xfrm>
            <a:off x="5521325" y="3189288"/>
            <a:ext cx="506413" cy="1192212"/>
          </a:xfrm>
          <a:custGeom>
            <a:avLst/>
            <a:gdLst>
              <a:gd name="T0" fmla="*/ 0 w 319"/>
              <a:gd name="T1" fmla="*/ 2147483647 h 751"/>
              <a:gd name="T2" fmla="*/ 2147483647 w 319"/>
              <a:gd name="T3" fmla="*/ 2147483647 h 751"/>
              <a:gd name="T4" fmla="*/ 2147483647 w 319"/>
              <a:gd name="T5" fmla="*/ 2147483647 h 751"/>
              <a:gd name="T6" fmla="*/ 2147483647 w 319"/>
              <a:gd name="T7" fmla="*/ 2147483647 h 751"/>
              <a:gd name="T8" fmla="*/ 2147483647 w 319"/>
              <a:gd name="T9" fmla="*/ 2147483647 h 751"/>
              <a:gd name="T10" fmla="*/ 2147483647 w 319"/>
              <a:gd name="T11" fmla="*/ 2147483647 h 751"/>
              <a:gd name="T12" fmla="*/ 2147483647 w 319"/>
              <a:gd name="T13" fmla="*/ 2147483647 h 751"/>
              <a:gd name="T14" fmla="*/ 2147483647 w 319"/>
              <a:gd name="T15" fmla="*/ 2147483647 h 751"/>
              <a:gd name="T16" fmla="*/ 2147483647 w 319"/>
              <a:gd name="T17" fmla="*/ 2147483647 h 751"/>
              <a:gd name="T18" fmla="*/ 2147483647 w 319"/>
              <a:gd name="T19" fmla="*/ 2147483647 h 751"/>
              <a:gd name="T20" fmla="*/ 2147483647 w 319"/>
              <a:gd name="T21" fmla="*/ 2147483647 h 751"/>
              <a:gd name="T22" fmla="*/ 2147483647 w 319"/>
              <a:gd name="T23" fmla="*/ 2147483647 h 75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19"/>
              <a:gd name="T37" fmla="*/ 0 h 751"/>
              <a:gd name="T38" fmla="*/ 319 w 319"/>
              <a:gd name="T39" fmla="*/ 751 h 75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19" h="751">
                <a:moveTo>
                  <a:pt x="0" y="751"/>
                </a:moveTo>
                <a:cubicBezTo>
                  <a:pt x="26" y="741"/>
                  <a:pt x="39" y="736"/>
                  <a:pt x="64" y="719"/>
                </a:cubicBezTo>
                <a:cubicBezTo>
                  <a:pt x="69" y="715"/>
                  <a:pt x="80" y="708"/>
                  <a:pt x="80" y="708"/>
                </a:cubicBezTo>
                <a:cubicBezTo>
                  <a:pt x="91" y="690"/>
                  <a:pt x="89" y="695"/>
                  <a:pt x="96" y="676"/>
                </a:cubicBezTo>
                <a:cubicBezTo>
                  <a:pt x="99" y="666"/>
                  <a:pt x="106" y="645"/>
                  <a:pt x="106" y="645"/>
                </a:cubicBezTo>
                <a:cubicBezTo>
                  <a:pt x="120" y="459"/>
                  <a:pt x="106" y="682"/>
                  <a:pt x="106" y="347"/>
                </a:cubicBezTo>
                <a:cubicBezTo>
                  <a:pt x="106" y="287"/>
                  <a:pt x="99" y="252"/>
                  <a:pt x="128" y="209"/>
                </a:cubicBezTo>
                <a:cubicBezTo>
                  <a:pt x="138" y="177"/>
                  <a:pt x="149" y="147"/>
                  <a:pt x="154" y="114"/>
                </a:cubicBezTo>
                <a:cubicBezTo>
                  <a:pt x="152" y="82"/>
                  <a:pt x="152" y="50"/>
                  <a:pt x="149" y="18"/>
                </a:cubicBezTo>
                <a:cubicBezTo>
                  <a:pt x="149" y="12"/>
                  <a:pt x="139" y="4"/>
                  <a:pt x="144" y="2"/>
                </a:cubicBezTo>
                <a:cubicBezTo>
                  <a:pt x="148" y="0"/>
                  <a:pt x="181" y="36"/>
                  <a:pt x="186" y="39"/>
                </a:cubicBezTo>
                <a:cubicBezTo>
                  <a:pt x="201" y="87"/>
                  <a:pt x="281" y="82"/>
                  <a:pt x="319" y="82"/>
                </a:cubicBezTo>
              </a:path>
            </a:pathLst>
          </a:custGeom>
          <a:noFill/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4" name="Freeform 31"/>
          <p:cNvSpPr>
            <a:spLocks/>
          </p:cNvSpPr>
          <p:nvPr/>
        </p:nvSpPr>
        <p:spPr bwMode="auto">
          <a:xfrm>
            <a:off x="7080250" y="2038350"/>
            <a:ext cx="903288" cy="354013"/>
          </a:xfrm>
          <a:custGeom>
            <a:avLst/>
            <a:gdLst>
              <a:gd name="T0" fmla="*/ 0 w 569"/>
              <a:gd name="T1" fmla="*/ 2147483647 h 223"/>
              <a:gd name="T2" fmla="*/ 2147483647 w 569"/>
              <a:gd name="T3" fmla="*/ 2147483647 h 223"/>
              <a:gd name="T4" fmla="*/ 2147483647 w 569"/>
              <a:gd name="T5" fmla="*/ 2147483647 h 223"/>
              <a:gd name="T6" fmla="*/ 2147483647 w 569"/>
              <a:gd name="T7" fmla="*/ 2147483647 h 223"/>
              <a:gd name="T8" fmla="*/ 2147483647 w 569"/>
              <a:gd name="T9" fmla="*/ 2147483647 h 223"/>
              <a:gd name="T10" fmla="*/ 2147483647 w 569"/>
              <a:gd name="T11" fmla="*/ 2147483647 h 223"/>
              <a:gd name="T12" fmla="*/ 2147483647 w 569"/>
              <a:gd name="T13" fmla="*/ 2147483647 h 223"/>
              <a:gd name="T14" fmla="*/ 2147483647 w 569"/>
              <a:gd name="T15" fmla="*/ 2147483647 h 223"/>
              <a:gd name="T16" fmla="*/ 2147483647 w 569"/>
              <a:gd name="T17" fmla="*/ 2147483647 h 223"/>
              <a:gd name="T18" fmla="*/ 2147483647 w 569"/>
              <a:gd name="T19" fmla="*/ 0 h 22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69"/>
              <a:gd name="T31" fmla="*/ 0 h 223"/>
              <a:gd name="T32" fmla="*/ 569 w 569"/>
              <a:gd name="T33" fmla="*/ 223 h 22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69" h="223">
                <a:moveTo>
                  <a:pt x="0" y="223"/>
                </a:moveTo>
                <a:cubicBezTo>
                  <a:pt x="55" y="221"/>
                  <a:pt x="110" y="221"/>
                  <a:pt x="165" y="217"/>
                </a:cubicBezTo>
                <a:cubicBezTo>
                  <a:pt x="197" y="214"/>
                  <a:pt x="259" y="181"/>
                  <a:pt x="292" y="170"/>
                </a:cubicBezTo>
                <a:cubicBezTo>
                  <a:pt x="321" y="161"/>
                  <a:pt x="346" y="151"/>
                  <a:pt x="372" y="138"/>
                </a:cubicBezTo>
                <a:cubicBezTo>
                  <a:pt x="387" y="130"/>
                  <a:pt x="420" y="122"/>
                  <a:pt x="420" y="122"/>
                </a:cubicBezTo>
                <a:cubicBezTo>
                  <a:pt x="425" y="117"/>
                  <a:pt x="430" y="110"/>
                  <a:pt x="436" y="106"/>
                </a:cubicBezTo>
                <a:cubicBezTo>
                  <a:pt x="441" y="103"/>
                  <a:pt x="448" y="105"/>
                  <a:pt x="452" y="101"/>
                </a:cubicBezTo>
                <a:cubicBezTo>
                  <a:pt x="457" y="97"/>
                  <a:pt x="457" y="89"/>
                  <a:pt x="462" y="85"/>
                </a:cubicBezTo>
                <a:cubicBezTo>
                  <a:pt x="483" y="66"/>
                  <a:pt x="514" y="46"/>
                  <a:pt x="542" y="37"/>
                </a:cubicBezTo>
                <a:cubicBezTo>
                  <a:pt x="564" y="3"/>
                  <a:pt x="553" y="13"/>
                  <a:pt x="569" y="0"/>
                </a:cubicBezTo>
              </a:path>
            </a:pathLst>
          </a:custGeom>
          <a:noFill/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5" name="Freeform 32"/>
          <p:cNvSpPr>
            <a:spLocks/>
          </p:cNvSpPr>
          <p:nvPr/>
        </p:nvSpPr>
        <p:spPr bwMode="auto">
          <a:xfrm>
            <a:off x="5580063" y="2476500"/>
            <a:ext cx="488950" cy="698500"/>
          </a:xfrm>
          <a:custGeom>
            <a:avLst/>
            <a:gdLst>
              <a:gd name="T0" fmla="*/ 2147483647 w 308"/>
              <a:gd name="T1" fmla="*/ 2147483647 h 440"/>
              <a:gd name="T2" fmla="*/ 2147483647 w 308"/>
              <a:gd name="T3" fmla="*/ 2147483647 h 440"/>
              <a:gd name="T4" fmla="*/ 2147483647 w 308"/>
              <a:gd name="T5" fmla="*/ 2147483647 h 440"/>
              <a:gd name="T6" fmla="*/ 2147483647 w 308"/>
              <a:gd name="T7" fmla="*/ 2147483647 h 440"/>
              <a:gd name="T8" fmla="*/ 2147483647 w 308"/>
              <a:gd name="T9" fmla="*/ 2147483647 h 440"/>
              <a:gd name="T10" fmla="*/ 2147483647 w 308"/>
              <a:gd name="T11" fmla="*/ 2147483647 h 440"/>
              <a:gd name="T12" fmla="*/ 2147483647 w 308"/>
              <a:gd name="T13" fmla="*/ 2147483647 h 440"/>
              <a:gd name="T14" fmla="*/ 0 w 308"/>
              <a:gd name="T15" fmla="*/ 2147483647 h 440"/>
              <a:gd name="T16" fmla="*/ 2147483647 w 308"/>
              <a:gd name="T17" fmla="*/ 2147483647 h 440"/>
              <a:gd name="T18" fmla="*/ 2147483647 w 308"/>
              <a:gd name="T19" fmla="*/ 2147483647 h 440"/>
              <a:gd name="T20" fmla="*/ 2147483647 w 308"/>
              <a:gd name="T21" fmla="*/ 2147483647 h 440"/>
              <a:gd name="T22" fmla="*/ 2147483647 w 308"/>
              <a:gd name="T23" fmla="*/ 2147483647 h 440"/>
              <a:gd name="T24" fmla="*/ 2147483647 w 308"/>
              <a:gd name="T25" fmla="*/ 2147483647 h 440"/>
              <a:gd name="T26" fmla="*/ 2147483647 w 308"/>
              <a:gd name="T27" fmla="*/ 0 h 44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08"/>
              <a:gd name="T43" fmla="*/ 0 h 440"/>
              <a:gd name="T44" fmla="*/ 308 w 308"/>
              <a:gd name="T45" fmla="*/ 440 h 44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08" h="440">
                <a:moveTo>
                  <a:pt x="107" y="440"/>
                </a:moveTo>
                <a:cubicBezTo>
                  <a:pt x="90" y="397"/>
                  <a:pt x="75" y="359"/>
                  <a:pt x="64" y="313"/>
                </a:cubicBezTo>
                <a:cubicBezTo>
                  <a:pt x="62" y="318"/>
                  <a:pt x="60" y="324"/>
                  <a:pt x="59" y="329"/>
                </a:cubicBezTo>
                <a:cubicBezTo>
                  <a:pt x="57" y="338"/>
                  <a:pt x="62" y="359"/>
                  <a:pt x="53" y="356"/>
                </a:cubicBezTo>
                <a:cubicBezTo>
                  <a:pt x="42" y="353"/>
                  <a:pt x="49" y="333"/>
                  <a:pt x="43" y="324"/>
                </a:cubicBezTo>
                <a:cubicBezTo>
                  <a:pt x="19" y="287"/>
                  <a:pt x="26" y="304"/>
                  <a:pt x="16" y="276"/>
                </a:cubicBezTo>
                <a:cubicBezTo>
                  <a:pt x="14" y="264"/>
                  <a:pt x="13" y="251"/>
                  <a:pt x="11" y="239"/>
                </a:cubicBezTo>
                <a:cubicBezTo>
                  <a:pt x="8" y="219"/>
                  <a:pt x="0" y="180"/>
                  <a:pt x="0" y="180"/>
                </a:cubicBezTo>
                <a:cubicBezTo>
                  <a:pt x="7" y="145"/>
                  <a:pt x="6" y="143"/>
                  <a:pt x="38" y="133"/>
                </a:cubicBezTo>
                <a:cubicBezTo>
                  <a:pt x="48" y="126"/>
                  <a:pt x="59" y="118"/>
                  <a:pt x="69" y="111"/>
                </a:cubicBezTo>
                <a:cubicBezTo>
                  <a:pt x="78" y="105"/>
                  <a:pt x="101" y="101"/>
                  <a:pt x="101" y="101"/>
                </a:cubicBezTo>
                <a:cubicBezTo>
                  <a:pt x="138" y="76"/>
                  <a:pt x="168" y="69"/>
                  <a:pt x="213" y="64"/>
                </a:cubicBezTo>
                <a:cubicBezTo>
                  <a:pt x="238" y="55"/>
                  <a:pt x="252" y="35"/>
                  <a:pt x="276" y="26"/>
                </a:cubicBezTo>
                <a:cubicBezTo>
                  <a:pt x="291" y="4"/>
                  <a:pt x="293" y="15"/>
                  <a:pt x="308" y="0"/>
                </a:cubicBezTo>
              </a:path>
            </a:pathLst>
          </a:custGeom>
          <a:noFill/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6" name="Freeform 33"/>
          <p:cNvSpPr>
            <a:spLocks/>
          </p:cNvSpPr>
          <p:nvPr/>
        </p:nvSpPr>
        <p:spPr bwMode="auto">
          <a:xfrm>
            <a:off x="6297613" y="1177925"/>
            <a:ext cx="1701800" cy="203200"/>
          </a:xfrm>
          <a:custGeom>
            <a:avLst/>
            <a:gdLst>
              <a:gd name="T0" fmla="*/ 0 w 1072"/>
              <a:gd name="T1" fmla="*/ 2147483647 h 128"/>
              <a:gd name="T2" fmla="*/ 2147483647 w 1072"/>
              <a:gd name="T3" fmla="*/ 2147483647 h 128"/>
              <a:gd name="T4" fmla="*/ 2147483647 w 1072"/>
              <a:gd name="T5" fmla="*/ 2147483647 h 128"/>
              <a:gd name="T6" fmla="*/ 2147483647 w 1072"/>
              <a:gd name="T7" fmla="*/ 2147483647 h 128"/>
              <a:gd name="T8" fmla="*/ 2147483647 w 1072"/>
              <a:gd name="T9" fmla="*/ 2147483647 h 128"/>
              <a:gd name="T10" fmla="*/ 2147483647 w 1072"/>
              <a:gd name="T11" fmla="*/ 0 h 1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72"/>
              <a:gd name="T19" fmla="*/ 0 h 128"/>
              <a:gd name="T20" fmla="*/ 1072 w 1072"/>
              <a:gd name="T21" fmla="*/ 128 h 1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72" h="128">
                <a:moveTo>
                  <a:pt x="0" y="128"/>
                </a:moveTo>
                <a:cubicBezTo>
                  <a:pt x="113" y="126"/>
                  <a:pt x="226" y="125"/>
                  <a:pt x="339" y="122"/>
                </a:cubicBezTo>
                <a:cubicBezTo>
                  <a:pt x="374" y="121"/>
                  <a:pt x="406" y="103"/>
                  <a:pt x="440" y="101"/>
                </a:cubicBezTo>
                <a:cubicBezTo>
                  <a:pt x="548" y="94"/>
                  <a:pt x="655" y="88"/>
                  <a:pt x="764" y="85"/>
                </a:cubicBezTo>
                <a:cubicBezTo>
                  <a:pt x="816" y="81"/>
                  <a:pt x="870" y="77"/>
                  <a:pt x="918" y="53"/>
                </a:cubicBezTo>
                <a:cubicBezTo>
                  <a:pt x="966" y="29"/>
                  <a:pt x="1016" y="0"/>
                  <a:pt x="1072" y="0"/>
                </a:cubicBezTo>
              </a:path>
            </a:pathLst>
          </a:custGeom>
          <a:noFill/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7" name="Line 39"/>
          <p:cNvSpPr>
            <a:spLocks noChangeShapeType="1"/>
          </p:cNvSpPr>
          <p:nvPr/>
        </p:nvSpPr>
        <p:spPr bwMode="auto">
          <a:xfrm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8" name="Line 40"/>
          <p:cNvSpPr>
            <a:spLocks noChangeShapeType="1"/>
          </p:cNvSpPr>
          <p:nvPr/>
        </p:nvSpPr>
        <p:spPr bwMode="auto">
          <a:xfrm flipV="1"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9" name="Text Box 41"/>
          <p:cNvSpPr txBox="1">
            <a:spLocks noChangeArrowheads="1"/>
          </p:cNvSpPr>
          <p:nvPr/>
        </p:nvSpPr>
        <p:spPr bwMode="auto">
          <a:xfrm>
            <a:off x="1524000" y="3429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A</a:t>
            </a:r>
          </a:p>
        </p:txBody>
      </p:sp>
      <p:sp>
        <p:nvSpPr>
          <p:cNvPr id="36900" name="Text Box 42"/>
          <p:cNvSpPr txBox="1">
            <a:spLocks noChangeArrowheads="1"/>
          </p:cNvSpPr>
          <p:nvPr/>
        </p:nvSpPr>
        <p:spPr bwMode="auto">
          <a:xfrm>
            <a:off x="2584450" y="3429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B</a:t>
            </a:r>
          </a:p>
        </p:txBody>
      </p:sp>
      <p:sp>
        <p:nvSpPr>
          <p:cNvPr id="36901" name="Text Box 43"/>
          <p:cNvSpPr txBox="1">
            <a:spLocks noChangeArrowheads="1"/>
          </p:cNvSpPr>
          <p:nvPr/>
        </p:nvSpPr>
        <p:spPr bwMode="auto">
          <a:xfrm>
            <a:off x="3346450" y="3429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C</a:t>
            </a:r>
          </a:p>
        </p:txBody>
      </p:sp>
      <p:sp>
        <p:nvSpPr>
          <p:cNvPr id="36902" name="Text Box 44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/>
              <a:t>Source: S. Seitz</a:t>
            </a:r>
          </a:p>
        </p:txBody>
      </p:sp>
      <p:grpSp>
        <p:nvGrpSpPr>
          <p:cNvPr id="36903" name="Group 45"/>
          <p:cNvGrpSpPr>
            <a:grpSpLocks/>
          </p:cNvGrpSpPr>
          <p:nvPr/>
        </p:nvGrpSpPr>
        <p:grpSpPr bwMode="auto">
          <a:xfrm>
            <a:off x="6248400" y="1828800"/>
            <a:ext cx="1371600" cy="1295400"/>
            <a:chOff x="3936" y="1152"/>
            <a:chExt cx="864" cy="816"/>
          </a:xfrm>
        </p:grpSpPr>
        <p:grpSp>
          <p:nvGrpSpPr>
            <p:cNvPr id="36904" name="Group 46"/>
            <p:cNvGrpSpPr>
              <a:grpSpLocks/>
            </p:cNvGrpSpPr>
            <p:nvPr/>
          </p:nvGrpSpPr>
          <p:grpSpPr bwMode="auto">
            <a:xfrm>
              <a:off x="4044" y="1386"/>
              <a:ext cx="288" cy="336"/>
              <a:chOff x="2592" y="1488"/>
              <a:chExt cx="288" cy="336"/>
            </a:xfrm>
          </p:grpSpPr>
          <p:sp>
            <p:nvSpPr>
              <p:cNvPr id="36908" name="Rectangle 47"/>
              <p:cNvSpPr>
                <a:spLocks noChangeArrowheads="1"/>
              </p:cNvSpPr>
              <p:nvPr/>
            </p:nvSpPr>
            <p:spPr bwMode="auto">
              <a:xfrm>
                <a:off x="2592" y="177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09" name="Rectangle 48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36910" name="AutoShape 49"/>
              <p:cNvCxnSpPr>
                <a:cxnSpLocks noChangeShapeType="1"/>
                <a:stCxn id="36908" idx="0"/>
                <a:endCxn id="36909" idx="1"/>
              </p:cNvCxnSpPr>
              <p:nvPr/>
            </p:nvCxnSpPr>
            <p:spPr bwMode="auto">
              <a:xfrm flipV="1">
                <a:off x="2616" y="1512"/>
                <a:ext cx="216" cy="264"/>
              </a:xfrm>
              <a:prstGeom prst="straightConnector1">
                <a:avLst/>
              </a:prstGeom>
              <a:noFill/>
              <a:ln w="28575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36905" name="Text Box 50"/>
            <p:cNvSpPr txBox="1">
              <a:spLocks noChangeArrowheads="1"/>
            </p:cNvSpPr>
            <p:nvPr/>
          </p:nvSpPr>
          <p:spPr bwMode="auto">
            <a:xfrm>
              <a:off x="4176" y="1440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rgbClr val="FFFF00"/>
                  </a:solidFill>
                  <a:latin typeface="Comic Sans MS" pitchFamily="66" charset="0"/>
                </a:rPr>
                <a:t>w</a:t>
              </a:r>
              <a:r>
                <a:rPr lang="en-US" b="0" baseline="-25000">
                  <a:solidFill>
                    <a:srgbClr val="FFFF00"/>
                  </a:solidFill>
                  <a:latin typeface="Comic Sans MS" pitchFamily="66" charset="0"/>
                </a:rPr>
                <a:t>ij</a:t>
              </a:r>
            </a:p>
          </p:txBody>
        </p:sp>
        <p:sp>
          <p:nvSpPr>
            <p:cNvPr id="36906" name="Text Box 51"/>
            <p:cNvSpPr txBox="1">
              <a:spLocks noChangeArrowheads="1"/>
            </p:cNvSpPr>
            <p:nvPr/>
          </p:nvSpPr>
          <p:spPr bwMode="auto">
            <a:xfrm>
              <a:off x="3936" y="1680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rgbClr val="FFFF00"/>
                  </a:solidFill>
                  <a:latin typeface="Comic Sans MS" pitchFamily="66" charset="0"/>
                </a:rPr>
                <a:t>i</a:t>
              </a:r>
              <a:endParaRPr lang="en-US" b="0" baseline="-2500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  <p:sp>
          <p:nvSpPr>
            <p:cNvPr id="36907" name="Text Box 52"/>
            <p:cNvSpPr txBox="1">
              <a:spLocks noChangeArrowheads="1"/>
            </p:cNvSpPr>
            <p:nvPr/>
          </p:nvSpPr>
          <p:spPr bwMode="auto">
            <a:xfrm>
              <a:off x="4416" y="1152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rgbClr val="FFFF00"/>
                  </a:solidFill>
                  <a:latin typeface="Comic Sans MS" pitchFamily="66" charset="0"/>
                </a:rPr>
                <a:t>j</a:t>
              </a:r>
              <a:endParaRPr lang="en-US" b="0" baseline="-2500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273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General: Graph cut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19400"/>
            <a:ext cx="7772400" cy="3276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Set of edges whose removal makes a graph disconnected</a:t>
            </a:r>
          </a:p>
          <a:p>
            <a:pPr>
              <a:buFontTx/>
              <a:buChar char="•"/>
            </a:pPr>
            <a:r>
              <a:rPr lang="en-US" smtClean="0"/>
              <a:t>Cost of a cut: sum of weights of cut edges</a:t>
            </a:r>
          </a:p>
          <a:p>
            <a:pPr>
              <a:buFontTx/>
              <a:buChar char="•"/>
            </a:pPr>
            <a:r>
              <a:rPr lang="en-US" smtClean="0"/>
              <a:t>A graph cut gives us a segmentation</a:t>
            </a:r>
          </a:p>
          <a:p>
            <a:pPr lvl="1"/>
            <a:r>
              <a:rPr lang="en-US" smtClean="0"/>
              <a:t>What is a “good” graph cut and how do we find one?</a:t>
            </a:r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2849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3279775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2743200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3386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3814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4779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Oval 10"/>
          <p:cNvSpPr>
            <a:spLocks noChangeArrowheads="1"/>
          </p:cNvSpPr>
          <p:nvPr/>
        </p:nvSpPr>
        <p:spPr bwMode="auto">
          <a:xfrm>
            <a:off x="5316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Oval 11"/>
          <p:cNvSpPr>
            <a:spLocks noChangeArrowheads="1"/>
          </p:cNvSpPr>
          <p:nvPr/>
        </p:nvSpPr>
        <p:spPr bwMode="auto">
          <a:xfrm>
            <a:off x="3065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Oval 12"/>
          <p:cNvSpPr>
            <a:spLocks noChangeArrowheads="1"/>
          </p:cNvSpPr>
          <p:nvPr/>
        </p:nvSpPr>
        <p:spPr bwMode="auto">
          <a:xfrm>
            <a:off x="3171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Oval 13"/>
          <p:cNvSpPr>
            <a:spLocks noChangeArrowheads="1"/>
          </p:cNvSpPr>
          <p:nvPr/>
        </p:nvSpPr>
        <p:spPr bwMode="auto">
          <a:xfrm>
            <a:off x="5532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Oval 14"/>
          <p:cNvSpPr>
            <a:spLocks noChangeArrowheads="1"/>
          </p:cNvSpPr>
          <p:nvPr/>
        </p:nvSpPr>
        <p:spPr bwMode="auto">
          <a:xfrm>
            <a:off x="3065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Oval 15"/>
          <p:cNvSpPr>
            <a:spLocks noChangeArrowheads="1"/>
          </p:cNvSpPr>
          <p:nvPr/>
        </p:nvSpPr>
        <p:spPr bwMode="auto">
          <a:xfrm>
            <a:off x="5102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Oval 16"/>
          <p:cNvSpPr>
            <a:spLocks noChangeArrowheads="1"/>
          </p:cNvSpPr>
          <p:nvPr/>
        </p:nvSpPr>
        <p:spPr bwMode="auto">
          <a:xfrm>
            <a:off x="4673600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Oval 17"/>
          <p:cNvSpPr>
            <a:spLocks noChangeArrowheads="1"/>
          </p:cNvSpPr>
          <p:nvPr/>
        </p:nvSpPr>
        <p:spPr bwMode="auto">
          <a:xfrm>
            <a:off x="5424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8930" name="AutoShape 18"/>
          <p:cNvCxnSpPr>
            <a:cxnSpLocks noChangeShapeType="1"/>
            <a:stCxn id="38916" idx="5"/>
            <a:endCxn id="38926" idx="1"/>
          </p:cNvCxnSpPr>
          <p:nvPr/>
        </p:nvCxnSpPr>
        <p:spPr bwMode="auto">
          <a:xfrm>
            <a:off x="2941638" y="1506538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31" name="AutoShape 19"/>
          <p:cNvCxnSpPr>
            <a:cxnSpLocks noChangeShapeType="1"/>
            <a:stCxn id="38918" idx="6"/>
            <a:endCxn id="38926" idx="3"/>
          </p:cNvCxnSpPr>
          <p:nvPr/>
        </p:nvCxnSpPr>
        <p:spPr bwMode="auto">
          <a:xfrm flipV="1">
            <a:off x="2849563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32" name="AutoShape 20"/>
          <p:cNvCxnSpPr>
            <a:cxnSpLocks noChangeShapeType="1"/>
            <a:stCxn id="38918" idx="5"/>
            <a:endCxn id="38923" idx="1"/>
          </p:cNvCxnSpPr>
          <p:nvPr/>
        </p:nvCxnSpPr>
        <p:spPr bwMode="auto">
          <a:xfrm>
            <a:off x="2835275" y="1963738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33" name="AutoShape 21"/>
          <p:cNvCxnSpPr>
            <a:cxnSpLocks noChangeShapeType="1"/>
            <a:stCxn id="38916" idx="3"/>
            <a:endCxn id="38918" idx="0"/>
          </p:cNvCxnSpPr>
          <p:nvPr/>
        </p:nvCxnSpPr>
        <p:spPr bwMode="auto">
          <a:xfrm flipH="1">
            <a:off x="2797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34" name="AutoShape 22"/>
          <p:cNvCxnSpPr>
            <a:cxnSpLocks noChangeShapeType="1"/>
            <a:stCxn id="38926" idx="4"/>
            <a:endCxn id="38923" idx="0"/>
          </p:cNvCxnSpPr>
          <p:nvPr/>
        </p:nvCxnSpPr>
        <p:spPr bwMode="auto">
          <a:xfrm>
            <a:off x="3119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35" name="AutoShape 23"/>
          <p:cNvCxnSpPr>
            <a:cxnSpLocks noChangeShapeType="1"/>
            <a:stCxn id="38926" idx="7"/>
            <a:endCxn id="38917" idx="4"/>
          </p:cNvCxnSpPr>
          <p:nvPr/>
        </p:nvCxnSpPr>
        <p:spPr bwMode="auto">
          <a:xfrm flipV="1">
            <a:off x="3155950" y="1409700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36" name="AutoShape 24"/>
          <p:cNvCxnSpPr>
            <a:cxnSpLocks noChangeShapeType="1"/>
            <a:stCxn id="38926" idx="5"/>
            <a:endCxn id="38919" idx="1"/>
          </p:cNvCxnSpPr>
          <p:nvPr/>
        </p:nvCxnSpPr>
        <p:spPr bwMode="auto">
          <a:xfrm>
            <a:off x="3155950" y="1735138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37" name="AutoShape 25"/>
          <p:cNvCxnSpPr>
            <a:cxnSpLocks noChangeShapeType="1"/>
            <a:stCxn id="38923" idx="6"/>
            <a:endCxn id="38919" idx="3"/>
          </p:cNvCxnSpPr>
          <p:nvPr/>
        </p:nvCxnSpPr>
        <p:spPr bwMode="auto">
          <a:xfrm flipV="1">
            <a:off x="3171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38" name="AutoShape 26"/>
          <p:cNvCxnSpPr>
            <a:cxnSpLocks noChangeShapeType="1"/>
            <a:stCxn id="38916" idx="7"/>
            <a:endCxn id="38924" idx="3"/>
          </p:cNvCxnSpPr>
          <p:nvPr/>
        </p:nvCxnSpPr>
        <p:spPr bwMode="auto">
          <a:xfrm flipV="1">
            <a:off x="2941638" y="1163638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39" name="AutoShape 27"/>
          <p:cNvCxnSpPr>
            <a:cxnSpLocks noChangeShapeType="1"/>
            <a:stCxn id="38924" idx="5"/>
            <a:endCxn id="38917" idx="0"/>
          </p:cNvCxnSpPr>
          <p:nvPr/>
        </p:nvCxnSpPr>
        <p:spPr bwMode="auto">
          <a:xfrm>
            <a:off x="3263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40" name="AutoShape 28"/>
          <p:cNvCxnSpPr>
            <a:cxnSpLocks noChangeShapeType="1"/>
            <a:stCxn id="38919" idx="7"/>
            <a:endCxn id="38920" idx="3"/>
          </p:cNvCxnSpPr>
          <p:nvPr/>
        </p:nvCxnSpPr>
        <p:spPr bwMode="auto">
          <a:xfrm flipV="1">
            <a:off x="3478213" y="1735138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41" name="AutoShape 29"/>
          <p:cNvCxnSpPr>
            <a:cxnSpLocks noChangeShapeType="1"/>
            <a:stCxn id="38924" idx="6"/>
            <a:endCxn id="38920" idx="1"/>
          </p:cNvCxnSpPr>
          <p:nvPr/>
        </p:nvCxnSpPr>
        <p:spPr bwMode="auto">
          <a:xfrm>
            <a:off x="3279775" y="1123950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42" name="AutoShape 30"/>
          <p:cNvCxnSpPr>
            <a:cxnSpLocks noChangeShapeType="1"/>
            <a:stCxn id="38926" idx="6"/>
            <a:endCxn id="38920" idx="2"/>
          </p:cNvCxnSpPr>
          <p:nvPr/>
        </p:nvCxnSpPr>
        <p:spPr bwMode="auto">
          <a:xfrm>
            <a:off x="3171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43" name="AutoShape 31"/>
          <p:cNvCxnSpPr>
            <a:cxnSpLocks noChangeShapeType="1"/>
            <a:stCxn id="38921" idx="4"/>
            <a:endCxn id="38928" idx="0"/>
          </p:cNvCxnSpPr>
          <p:nvPr/>
        </p:nvCxnSpPr>
        <p:spPr bwMode="auto">
          <a:xfrm flipH="1">
            <a:off x="4727575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44" name="AutoShape 32"/>
          <p:cNvCxnSpPr>
            <a:cxnSpLocks noChangeShapeType="1"/>
            <a:stCxn id="38921" idx="7"/>
            <a:endCxn id="38927" idx="3"/>
          </p:cNvCxnSpPr>
          <p:nvPr/>
        </p:nvCxnSpPr>
        <p:spPr bwMode="auto">
          <a:xfrm flipV="1">
            <a:off x="4872038" y="1392238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45" name="AutoShape 33"/>
          <p:cNvCxnSpPr>
            <a:cxnSpLocks noChangeShapeType="1"/>
            <a:stCxn id="38927" idx="4"/>
            <a:endCxn id="38922" idx="1"/>
          </p:cNvCxnSpPr>
          <p:nvPr/>
        </p:nvCxnSpPr>
        <p:spPr bwMode="auto">
          <a:xfrm>
            <a:off x="5156200" y="1409700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46" name="AutoShape 34"/>
          <p:cNvCxnSpPr>
            <a:cxnSpLocks noChangeShapeType="1"/>
            <a:stCxn id="38928" idx="6"/>
            <a:endCxn id="38922" idx="2"/>
          </p:cNvCxnSpPr>
          <p:nvPr/>
        </p:nvCxnSpPr>
        <p:spPr bwMode="auto">
          <a:xfrm>
            <a:off x="4779963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47" name="AutoShape 35"/>
          <p:cNvCxnSpPr>
            <a:cxnSpLocks noChangeShapeType="1"/>
            <a:stCxn id="38927" idx="5"/>
            <a:endCxn id="38925" idx="2"/>
          </p:cNvCxnSpPr>
          <p:nvPr/>
        </p:nvCxnSpPr>
        <p:spPr bwMode="auto">
          <a:xfrm>
            <a:off x="5194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48" name="AutoShape 36"/>
          <p:cNvCxnSpPr>
            <a:cxnSpLocks noChangeShapeType="1"/>
            <a:stCxn id="38921" idx="5"/>
            <a:endCxn id="38922" idx="1"/>
          </p:cNvCxnSpPr>
          <p:nvPr/>
        </p:nvCxnSpPr>
        <p:spPr bwMode="auto">
          <a:xfrm>
            <a:off x="4872038" y="1620838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49" name="AutoShape 37"/>
          <p:cNvCxnSpPr>
            <a:cxnSpLocks noChangeShapeType="1"/>
            <a:stCxn id="38925" idx="3"/>
            <a:endCxn id="38928" idx="7"/>
          </p:cNvCxnSpPr>
          <p:nvPr/>
        </p:nvCxnSpPr>
        <p:spPr bwMode="auto">
          <a:xfrm flipH="1">
            <a:off x="4765675" y="1620838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50" name="AutoShape 38"/>
          <p:cNvCxnSpPr>
            <a:cxnSpLocks noChangeShapeType="1"/>
            <a:stCxn id="38925" idx="4"/>
            <a:endCxn id="38929" idx="0"/>
          </p:cNvCxnSpPr>
          <p:nvPr/>
        </p:nvCxnSpPr>
        <p:spPr bwMode="auto">
          <a:xfrm flipH="1">
            <a:off x="5478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51" name="AutoShape 39"/>
          <p:cNvCxnSpPr>
            <a:cxnSpLocks noChangeShapeType="1"/>
            <a:stCxn id="38928" idx="5"/>
            <a:endCxn id="38929" idx="2"/>
          </p:cNvCxnSpPr>
          <p:nvPr/>
        </p:nvCxnSpPr>
        <p:spPr bwMode="auto">
          <a:xfrm>
            <a:off x="4765675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52" name="AutoShape 40"/>
          <p:cNvCxnSpPr>
            <a:cxnSpLocks noChangeShapeType="1"/>
            <a:stCxn id="38920" idx="6"/>
            <a:endCxn id="38921" idx="2"/>
          </p:cNvCxnSpPr>
          <p:nvPr/>
        </p:nvCxnSpPr>
        <p:spPr bwMode="auto">
          <a:xfrm flipV="1">
            <a:off x="3922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38953" name="AutoShape 41"/>
          <p:cNvCxnSpPr>
            <a:cxnSpLocks noChangeShapeType="1"/>
            <a:stCxn id="38919" idx="5"/>
            <a:endCxn id="38929" idx="3"/>
          </p:cNvCxnSpPr>
          <p:nvPr/>
        </p:nvCxnSpPr>
        <p:spPr bwMode="auto">
          <a:xfrm>
            <a:off x="3478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38954" name="AutoShape 42"/>
          <p:cNvCxnSpPr>
            <a:cxnSpLocks noChangeShapeType="1"/>
            <a:stCxn id="38924" idx="7"/>
            <a:endCxn id="38921" idx="1"/>
          </p:cNvCxnSpPr>
          <p:nvPr/>
        </p:nvCxnSpPr>
        <p:spPr bwMode="auto">
          <a:xfrm>
            <a:off x="3263900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38955" name="AutoShape 43"/>
          <p:cNvCxnSpPr>
            <a:cxnSpLocks noChangeShapeType="1"/>
            <a:stCxn id="38920" idx="5"/>
            <a:endCxn id="38928" idx="2"/>
          </p:cNvCxnSpPr>
          <p:nvPr/>
        </p:nvCxnSpPr>
        <p:spPr bwMode="auto">
          <a:xfrm>
            <a:off x="3906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sp>
        <p:nvSpPr>
          <p:cNvPr id="38956" name="Text Box 44"/>
          <p:cNvSpPr txBox="1">
            <a:spLocks noChangeArrowheads="1"/>
          </p:cNvSpPr>
          <p:nvPr/>
        </p:nvSpPr>
        <p:spPr bwMode="auto">
          <a:xfrm>
            <a:off x="2667000" y="205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38957" name="Text Box 45"/>
          <p:cNvSpPr txBox="1">
            <a:spLocks noChangeArrowheads="1"/>
          </p:cNvSpPr>
          <p:nvPr/>
        </p:nvSpPr>
        <p:spPr bwMode="auto">
          <a:xfrm>
            <a:off x="5562600" y="1905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B</a:t>
            </a:r>
          </a:p>
        </p:txBody>
      </p:sp>
      <p:sp>
        <p:nvSpPr>
          <p:cNvPr id="38958" name="Text Box 48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3421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759D0B-6709-47CF-B423-FC4BA71BE56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85"/>
            <a:ext cx="8001000" cy="613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0" y="6553200"/>
            <a:ext cx="9144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tabLst>
                <a:tab pos="1066800" algn="l"/>
              </a:tabLst>
              <a:defRPr sz="1200">
                <a:solidFill>
                  <a:schemeClr val="tx1"/>
                </a:solidFill>
                <a:latin typeface="Times" charset="0"/>
              </a:defRPr>
            </a:lvl1pPr>
            <a:lvl2pPr algn="l">
              <a:tabLst>
                <a:tab pos="1066800" algn="l"/>
              </a:tabLst>
              <a:defRPr sz="1200">
                <a:solidFill>
                  <a:schemeClr val="tx1"/>
                </a:solidFill>
                <a:latin typeface="Times" charset="0"/>
              </a:defRPr>
            </a:lvl2pPr>
            <a:lvl3pPr algn="l">
              <a:tabLst>
                <a:tab pos="1066800" algn="l"/>
              </a:tabLst>
              <a:defRPr sz="1200">
                <a:solidFill>
                  <a:schemeClr val="tx1"/>
                </a:solidFill>
                <a:latin typeface="Times" charset="0"/>
              </a:defRPr>
            </a:lvl3pPr>
            <a:lvl4pPr algn="l">
              <a:tabLst>
                <a:tab pos="1066800" algn="l"/>
              </a:tabLst>
              <a:defRPr sz="1200">
                <a:solidFill>
                  <a:schemeClr val="tx1"/>
                </a:solidFill>
                <a:latin typeface="Times" charset="0"/>
              </a:defRPr>
            </a:lvl4pPr>
            <a:lvl5pPr algn="l">
              <a:tabLst>
                <a:tab pos="1066800" algn="l"/>
              </a:tabLst>
              <a:defRPr sz="1200">
                <a:solidFill>
                  <a:schemeClr val="tx1"/>
                </a:solidFill>
                <a:latin typeface="Time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 sz="1200">
                <a:solidFill>
                  <a:schemeClr val="tx1"/>
                </a:solidFill>
                <a:latin typeface="Time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 sz="1200">
                <a:solidFill>
                  <a:schemeClr val="tx1"/>
                </a:solidFill>
                <a:latin typeface="Time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 sz="1200">
                <a:solidFill>
                  <a:schemeClr val="tx1"/>
                </a:solidFill>
                <a:latin typeface="Time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 sz="12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1400" dirty="0" smtClean="0">
                <a:cs typeface="Times" charset="0"/>
              </a:rPr>
              <a:t>Slides accompanying </a:t>
            </a:r>
            <a:r>
              <a:rPr lang="en-US" altLang="en-US" sz="1400" dirty="0">
                <a:cs typeface="Times" charset="0"/>
              </a:rPr>
              <a:t>Forsyth and Ponce “Computer Vision - A Modern Approach” 2e by D.A. Forsyth</a:t>
            </a:r>
          </a:p>
        </p:txBody>
      </p:sp>
    </p:spTree>
    <p:extLst>
      <p:ext uri="{BB962C8B-B14F-4D97-AF65-F5344CB8AC3E}">
        <p14:creationId xmlns:p14="http://schemas.microsoft.com/office/powerpoint/2010/main" val="159388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Minimum cut</a:t>
            </a:r>
          </a:p>
        </p:txBody>
      </p:sp>
      <p:sp>
        <p:nvSpPr>
          <p:cNvPr id="151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We can do segmentation by finding the </a:t>
            </a:r>
            <a:r>
              <a:rPr lang="en-US" i="1" smtClean="0"/>
              <a:t>minimum cut</a:t>
            </a:r>
            <a:r>
              <a:rPr lang="en-US" smtClean="0"/>
              <a:t> in a graph</a:t>
            </a:r>
          </a:p>
          <a:p>
            <a:pPr marL="1027113" lvl="1" indent="-455613"/>
            <a:r>
              <a:rPr lang="en-US" smtClean="0"/>
              <a:t>Efficient algorithms exist for doing this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429000"/>
            <a:ext cx="32829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124200"/>
            <a:ext cx="23495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59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4499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Normalized cut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077200" cy="52578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 smtClean="0"/>
              <a:t>Drawback: minimum cut tends to cut off very small, isolated components</a:t>
            </a: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1274763" y="2174875"/>
            <a:ext cx="7516812" cy="2473325"/>
            <a:chOff x="803" y="1937"/>
            <a:chExt cx="4735" cy="1822"/>
          </a:xfrm>
        </p:grpSpPr>
        <p:sp>
          <p:nvSpPr>
            <p:cNvPr id="41990" name="Oval 5"/>
            <p:cNvSpPr>
              <a:spLocks noChangeArrowheads="1"/>
            </p:cNvSpPr>
            <p:nvPr/>
          </p:nvSpPr>
          <p:spPr bwMode="auto">
            <a:xfrm>
              <a:off x="1197" y="2222"/>
              <a:ext cx="164" cy="19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1" name="Oval 6"/>
            <p:cNvSpPr>
              <a:spLocks noChangeArrowheads="1"/>
            </p:cNvSpPr>
            <p:nvPr/>
          </p:nvSpPr>
          <p:spPr bwMode="auto">
            <a:xfrm>
              <a:off x="1182" y="2528"/>
              <a:ext cx="164" cy="19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2" name="Oval 7"/>
            <p:cNvSpPr>
              <a:spLocks noChangeArrowheads="1"/>
            </p:cNvSpPr>
            <p:nvPr/>
          </p:nvSpPr>
          <p:spPr bwMode="auto">
            <a:xfrm>
              <a:off x="1164" y="2878"/>
              <a:ext cx="164" cy="19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3" name="Oval 8"/>
            <p:cNvSpPr>
              <a:spLocks noChangeArrowheads="1"/>
            </p:cNvSpPr>
            <p:nvPr/>
          </p:nvSpPr>
          <p:spPr bwMode="auto">
            <a:xfrm>
              <a:off x="1485" y="2540"/>
              <a:ext cx="164" cy="19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4" name="Oval 9"/>
            <p:cNvSpPr>
              <a:spLocks noChangeArrowheads="1"/>
            </p:cNvSpPr>
            <p:nvPr/>
          </p:nvSpPr>
          <p:spPr bwMode="auto">
            <a:xfrm>
              <a:off x="1469" y="2883"/>
              <a:ext cx="164" cy="19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5" name="Oval 10"/>
            <p:cNvSpPr>
              <a:spLocks noChangeArrowheads="1"/>
            </p:cNvSpPr>
            <p:nvPr/>
          </p:nvSpPr>
          <p:spPr bwMode="auto">
            <a:xfrm>
              <a:off x="1768" y="2238"/>
              <a:ext cx="164" cy="19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6" name="Oval 11"/>
            <p:cNvSpPr>
              <a:spLocks noChangeArrowheads="1"/>
            </p:cNvSpPr>
            <p:nvPr/>
          </p:nvSpPr>
          <p:spPr bwMode="auto">
            <a:xfrm>
              <a:off x="1496" y="2237"/>
              <a:ext cx="164" cy="19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7" name="Oval 12"/>
            <p:cNvSpPr>
              <a:spLocks noChangeArrowheads="1"/>
            </p:cNvSpPr>
            <p:nvPr/>
          </p:nvSpPr>
          <p:spPr bwMode="auto">
            <a:xfrm>
              <a:off x="2238" y="2685"/>
              <a:ext cx="164" cy="194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8" name="Oval 13"/>
            <p:cNvSpPr>
              <a:spLocks noChangeArrowheads="1"/>
            </p:cNvSpPr>
            <p:nvPr/>
          </p:nvSpPr>
          <p:spPr bwMode="auto">
            <a:xfrm>
              <a:off x="1766" y="2550"/>
              <a:ext cx="164" cy="19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9" name="Oval 14"/>
            <p:cNvSpPr>
              <a:spLocks noChangeArrowheads="1"/>
            </p:cNvSpPr>
            <p:nvPr/>
          </p:nvSpPr>
          <p:spPr bwMode="auto">
            <a:xfrm>
              <a:off x="2334" y="3155"/>
              <a:ext cx="164" cy="194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0" name="Oval 15"/>
            <p:cNvSpPr>
              <a:spLocks noChangeArrowheads="1"/>
            </p:cNvSpPr>
            <p:nvPr/>
          </p:nvSpPr>
          <p:spPr bwMode="auto">
            <a:xfrm>
              <a:off x="1765" y="2885"/>
              <a:ext cx="164" cy="19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1" name="Oval 16"/>
            <p:cNvSpPr>
              <a:spLocks noChangeArrowheads="1"/>
            </p:cNvSpPr>
            <p:nvPr/>
          </p:nvSpPr>
          <p:spPr bwMode="auto">
            <a:xfrm>
              <a:off x="2848" y="2180"/>
              <a:ext cx="164" cy="194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2" name="Oval 17"/>
            <p:cNvSpPr>
              <a:spLocks noChangeArrowheads="1"/>
            </p:cNvSpPr>
            <p:nvPr/>
          </p:nvSpPr>
          <p:spPr bwMode="auto">
            <a:xfrm>
              <a:off x="2937" y="3130"/>
              <a:ext cx="164" cy="194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3" name="Oval 18"/>
            <p:cNvSpPr>
              <a:spLocks noChangeArrowheads="1"/>
            </p:cNvSpPr>
            <p:nvPr/>
          </p:nvSpPr>
          <p:spPr bwMode="auto">
            <a:xfrm>
              <a:off x="3242" y="2552"/>
              <a:ext cx="164" cy="194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4" name="Oval 19"/>
            <p:cNvSpPr>
              <a:spLocks noChangeArrowheads="1"/>
            </p:cNvSpPr>
            <p:nvPr/>
          </p:nvSpPr>
          <p:spPr bwMode="auto">
            <a:xfrm>
              <a:off x="2306" y="2184"/>
              <a:ext cx="164" cy="194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5" name="Line 20"/>
            <p:cNvSpPr>
              <a:spLocks noChangeShapeType="1"/>
            </p:cNvSpPr>
            <p:nvPr/>
          </p:nvSpPr>
          <p:spPr bwMode="auto">
            <a:xfrm flipH="1">
              <a:off x="2116" y="1937"/>
              <a:ext cx="1" cy="160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6" name="Freeform 21"/>
            <p:cNvSpPr>
              <a:spLocks/>
            </p:cNvSpPr>
            <p:nvPr/>
          </p:nvSpPr>
          <p:spPr bwMode="auto">
            <a:xfrm>
              <a:off x="2893" y="2005"/>
              <a:ext cx="1132" cy="1025"/>
            </a:xfrm>
            <a:custGeom>
              <a:avLst/>
              <a:gdLst>
                <a:gd name="T0" fmla="*/ 720 w 1132"/>
                <a:gd name="T1" fmla="*/ 0 h 1025"/>
                <a:gd name="T2" fmla="*/ 69 w 1132"/>
                <a:gd name="T3" fmla="*/ 606 h 1025"/>
                <a:gd name="T4" fmla="*/ 1132 w 1132"/>
                <a:gd name="T5" fmla="*/ 1025 h 1025"/>
                <a:gd name="T6" fmla="*/ 0 60000 65536"/>
                <a:gd name="T7" fmla="*/ 0 60000 65536"/>
                <a:gd name="T8" fmla="*/ 0 60000 65536"/>
                <a:gd name="T9" fmla="*/ 0 w 1132"/>
                <a:gd name="T10" fmla="*/ 0 h 1025"/>
                <a:gd name="T11" fmla="*/ 1132 w 1132"/>
                <a:gd name="T12" fmla="*/ 1025 h 10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32" h="1025">
                  <a:moveTo>
                    <a:pt x="720" y="0"/>
                  </a:moveTo>
                  <a:cubicBezTo>
                    <a:pt x="360" y="217"/>
                    <a:pt x="0" y="435"/>
                    <a:pt x="69" y="606"/>
                  </a:cubicBezTo>
                  <a:cubicBezTo>
                    <a:pt x="138" y="777"/>
                    <a:pt x="635" y="901"/>
                    <a:pt x="1132" y="1025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7" name="Freeform 22"/>
            <p:cNvSpPr>
              <a:spLocks/>
            </p:cNvSpPr>
            <p:nvPr/>
          </p:nvSpPr>
          <p:spPr bwMode="auto">
            <a:xfrm>
              <a:off x="2659" y="2834"/>
              <a:ext cx="1380" cy="816"/>
            </a:xfrm>
            <a:custGeom>
              <a:avLst/>
              <a:gdLst>
                <a:gd name="T0" fmla="*/ 1380 w 1380"/>
                <a:gd name="T1" fmla="*/ 585 h 816"/>
                <a:gd name="T2" fmla="*/ 199 w 1380"/>
                <a:gd name="T3" fmla="*/ 39 h 816"/>
                <a:gd name="T4" fmla="*/ 184 w 1380"/>
                <a:gd name="T5" fmla="*/ 816 h 816"/>
                <a:gd name="T6" fmla="*/ 0 60000 65536"/>
                <a:gd name="T7" fmla="*/ 0 60000 65536"/>
                <a:gd name="T8" fmla="*/ 0 60000 65536"/>
                <a:gd name="T9" fmla="*/ 0 w 1380"/>
                <a:gd name="T10" fmla="*/ 0 h 816"/>
                <a:gd name="T11" fmla="*/ 1380 w 1380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80" h="816">
                  <a:moveTo>
                    <a:pt x="1380" y="585"/>
                  </a:moveTo>
                  <a:cubicBezTo>
                    <a:pt x="889" y="292"/>
                    <a:pt x="398" y="0"/>
                    <a:pt x="199" y="39"/>
                  </a:cubicBezTo>
                  <a:cubicBezTo>
                    <a:pt x="0" y="78"/>
                    <a:pt x="92" y="447"/>
                    <a:pt x="184" y="816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Line 23"/>
            <p:cNvSpPr>
              <a:spLocks noChangeShapeType="1"/>
            </p:cNvSpPr>
            <p:nvPr/>
          </p:nvSpPr>
          <p:spPr bwMode="auto">
            <a:xfrm flipV="1">
              <a:off x="1242" y="3157"/>
              <a:ext cx="830" cy="3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9" name="Text Box 24"/>
            <p:cNvSpPr txBox="1">
              <a:spLocks noChangeArrowheads="1"/>
            </p:cNvSpPr>
            <p:nvPr/>
          </p:nvSpPr>
          <p:spPr bwMode="auto">
            <a:xfrm>
              <a:off x="803" y="3422"/>
              <a:ext cx="824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>
                  <a:latin typeface="Times New Roman" pitchFamily="18" charset="0"/>
                </a:rPr>
                <a:t>Ideal Cut</a:t>
              </a:r>
            </a:p>
          </p:txBody>
        </p:sp>
        <p:sp>
          <p:nvSpPr>
            <p:cNvPr id="42010" name="Line 25"/>
            <p:cNvSpPr>
              <a:spLocks noChangeShapeType="1"/>
            </p:cNvSpPr>
            <p:nvPr/>
          </p:nvSpPr>
          <p:spPr bwMode="auto">
            <a:xfrm flipH="1" flipV="1">
              <a:off x="3523" y="2147"/>
              <a:ext cx="868" cy="4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1" name="Line 26"/>
            <p:cNvSpPr>
              <a:spLocks noChangeShapeType="1"/>
            </p:cNvSpPr>
            <p:nvPr/>
          </p:nvSpPr>
          <p:spPr bwMode="auto">
            <a:xfrm flipH="1">
              <a:off x="3957" y="2603"/>
              <a:ext cx="442" cy="741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2" name="Text Box 27"/>
            <p:cNvSpPr txBox="1">
              <a:spLocks noChangeArrowheads="1"/>
            </p:cNvSpPr>
            <p:nvPr/>
          </p:nvSpPr>
          <p:spPr bwMode="auto">
            <a:xfrm>
              <a:off x="4415" y="2404"/>
              <a:ext cx="1123" cy="1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>
                  <a:latin typeface="Times New Roman" pitchFamily="18" charset="0"/>
                </a:rPr>
                <a:t>Cuts with </a:t>
              </a:r>
            </a:p>
            <a:p>
              <a:r>
                <a:rPr lang="en-US" b="0">
                  <a:latin typeface="Times New Roman" pitchFamily="18" charset="0"/>
                </a:rPr>
                <a:t>lesser weight</a:t>
              </a:r>
            </a:p>
            <a:p>
              <a:r>
                <a:rPr lang="en-US" b="0">
                  <a:latin typeface="Times New Roman" pitchFamily="18" charset="0"/>
                </a:rPr>
                <a:t>than the </a:t>
              </a:r>
            </a:p>
            <a:p>
              <a:r>
                <a:rPr lang="en-US" b="0">
                  <a:latin typeface="Times New Roman" pitchFamily="18" charset="0"/>
                </a:rPr>
                <a:t>ideal cut</a:t>
              </a:r>
            </a:p>
          </p:txBody>
        </p:sp>
      </p:grpSp>
      <p:sp>
        <p:nvSpPr>
          <p:cNvPr id="41989" name="Rectangle 28"/>
          <p:cNvSpPr>
            <a:spLocks noChangeArrowheads="1"/>
          </p:cNvSpPr>
          <p:nvPr/>
        </p:nvSpPr>
        <p:spPr bwMode="auto">
          <a:xfrm>
            <a:off x="4922838" y="6613525"/>
            <a:ext cx="42211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000" b="0"/>
              <a:t>* Slide from Khurram Hassan-Shafique </a:t>
            </a:r>
            <a:r>
              <a:rPr lang="en-US" sz="1000" b="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123561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Normalized cut</a:t>
            </a:r>
          </a:p>
        </p:txBody>
      </p:sp>
      <p:sp>
        <p:nvSpPr>
          <p:cNvPr id="1435699" name="Rectangle 51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153400" cy="52578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800" dirty="0" smtClean="0"/>
              <a:t>Drawback: minimum cut tends to cut off very small, isolated components</a:t>
            </a:r>
          </a:p>
          <a:p>
            <a:pPr>
              <a:buFontTx/>
              <a:buChar char="•"/>
              <a:defRPr/>
            </a:pPr>
            <a:r>
              <a:rPr lang="en-US" sz="2800" dirty="0" smtClean="0"/>
              <a:t>This can be fixed by normalizing the cut by the weight of all the edges incident to the segment</a:t>
            </a:r>
          </a:p>
          <a:p>
            <a:pPr>
              <a:buFontTx/>
              <a:buChar char="•"/>
              <a:defRPr/>
            </a:pPr>
            <a:r>
              <a:rPr lang="en-US" sz="2800" dirty="0" smtClean="0"/>
              <a:t>The </a:t>
            </a:r>
            <a:r>
              <a:rPr lang="en-US" sz="2800" i="1" dirty="0" smtClean="0"/>
              <a:t>normalized cut</a:t>
            </a:r>
            <a:r>
              <a:rPr lang="en-US" sz="2800" dirty="0" smtClean="0"/>
              <a:t> cost is:</a:t>
            </a:r>
          </a:p>
          <a:p>
            <a:pPr>
              <a:buFontTx/>
              <a:buChar char="•"/>
              <a:defRPr/>
            </a:pPr>
            <a:endParaRPr lang="en-US" sz="2800" dirty="0"/>
          </a:p>
          <a:p>
            <a:pPr>
              <a:buFontTx/>
              <a:buChar char="•"/>
              <a:defRPr/>
            </a:pPr>
            <a:endParaRPr lang="en-US" sz="2800" dirty="0" smtClean="0"/>
          </a:p>
          <a:p>
            <a:pPr>
              <a:buFontTx/>
              <a:buChar char="•"/>
              <a:defRPr/>
            </a:pPr>
            <a:r>
              <a:rPr lang="en-US" sz="2800" dirty="0" smtClean="0"/>
              <a:t>Finding the globally optimal cut is NP-complete, but a relaxed version can be solved using a generalized eigenvalue problem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</p:txBody>
      </p:sp>
      <p:sp>
        <p:nvSpPr>
          <p:cNvPr id="1435693" name="Rectangle 45"/>
          <p:cNvSpPr>
            <a:spLocks noChangeArrowheads="1"/>
          </p:cNvSpPr>
          <p:nvPr/>
        </p:nvSpPr>
        <p:spPr bwMode="auto">
          <a:xfrm>
            <a:off x="3124200" y="4305300"/>
            <a:ext cx="5867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sz="2000" b="0" dirty="0"/>
              <a:t> </a:t>
            </a:r>
            <a:r>
              <a:rPr lang="en-US" sz="2000" b="0" i="1" dirty="0" smtClean="0"/>
              <a:t>w</a:t>
            </a:r>
            <a:r>
              <a:rPr lang="en-US" sz="2000" b="0" dirty="0" smtClean="0"/>
              <a:t>(</a:t>
            </a:r>
            <a:r>
              <a:rPr lang="en-US" sz="2000" b="0" i="1" dirty="0" smtClean="0"/>
              <a:t>A</a:t>
            </a:r>
            <a:r>
              <a:rPr lang="en-US" sz="2000" b="0" dirty="0"/>
              <a:t>, </a:t>
            </a:r>
            <a:r>
              <a:rPr lang="en-US" sz="2000" b="0" i="1" dirty="0"/>
              <a:t>B</a:t>
            </a:r>
            <a:r>
              <a:rPr lang="en-US" sz="2000" b="0" dirty="0"/>
              <a:t>) = sum of weights of all edges between </a:t>
            </a:r>
            <a:r>
              <a:rPr lang="en-US" sz="2000" b="0" i="1" dirty="0"/>
              <a:t>A</a:t>
            </a:r>
            <a:r>
              <a:rPr lang="en-US" sz="2000" b="0" dirty="0"/>
              <a:t> and </a:t>
            </a:r>
            <a:r>
              <a:rPr lang="en-US" sz="2000" b="0" i="1" dirty="0"/>
              <a:t>B</a:t>
            </a:r>
          </a:p>
        </p:txBody>
      </p:sp>
      <p:graphicFrame>
        <p:nvGraphicFramePr>
          <p:cNvPr id="1435696" name="Object 48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21722007"/>
              </p:ext>
            </p:extLst>
          </p:nvPr>
        </p:nvGraphicFramePr>
        <p:xfrm>
          <a:off x="4876800" y="3486697"/>
          <a:ext cx="3687763" cy="780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5" name="Equation" r:id="rId4" imgW="1981080" imgH="419040" progId="Equation.3">
                  <p:embed/>
                </p:oleObj>
              </mc:Choice>
              <mc:Fallback>
                <p:oleObj name="Equation" r:id="rId4" imgW="19810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486697"/>
                        <a:ext cx="3687763" cy="78050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 Box 50"/>
          <p:cNvSpPr txBox="1">
            <a:spLocks noChangeArrowheads="1"/>
          </p:cNvSpPr>
          <p:nvPr/>
        </p:nvSpPr>
        <p:spPr bwMode="auto">
          <a:xfrm>
            <a:off x="152400" y="6477000"/>
            <a:ext cx="90074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 dirty="0"/>
              <a:t>J. Shi and J. Malik. </a:t>
            </a:r>
            <a:r>
              <a:rPr lang="en-US" sz="1600" b="0" dirty="0">
                <a:hlinkClick r:id="rId6"/>
              </a:rPr>
              <a:t>Normalized cuts and image segmentation.</a:t>
            </a:r>
            <a:r>
              <a:rPr lang="en-US" sz="1600" b="0" dirty="0"/>
              <a:t> PAMI 2000</a:t>
            </a:r>
          </a:p>
        </p:txBody>
      </p:sp>
    </p:spTree>
    <p:extLst>
      <p:ext uri="{BB962C8B-B14F-4D97-AF65-F5344CB8AC3E}">
        <p14:creationId xmlns:p14="http://schemas.microsoft.com/office/powerpoint/2010/main" val="173277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699" grpId="0" build="p"/>
      <p:bldP spid="143569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8287" y="141208"/>
            <a:ext cx="6885389" cy="481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69027"/>
            <a:ext cx="7820025" cy="208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4399830" y="141208"/>
            <a:ext cx="1" cy="462781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58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001000" cy="52578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 smtClean="0"/>
              <a:t>Pro</a:t>
            </a:r>
          </a:p>
          <a:p>
            <a:pPr marL="1027113" lvl="1" indent="-455613"/>
            <a:r>
              <a:rPr lang="en-US" sz="2400" dirty="0" smtClean="0"/>
              <a:t>Generic framework, can be used with many different features and affinity formulations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Con</a:t>
            </a:r>
          </a:p>
          <a:p>
            <a:pPr marL="1027113" lvl="1" indent="-455613"/>
            <a:r>
              <a:rPr lang="en-US" sz="2400" dirty="0" smtClean="0"/>
              <a:t>High storage requirement and time complexity: involves solving a generalized eigenvalue problem of size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x n</a:t>
            </a:r>
            <a:r>
              <a:rPr lang="en-US" sz="2400" dirty="0" smtClean="0"/>
              <a:t>, where n is the number of pixels</a:t>
            </a:r>
          </a:p>
        </p:txBody>
      </p:sp>
      <p:sp>
        <p:nvSpPr>
          <p:cNvPr id="532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Normalized cuts: Pro and con</a:t>
            </a:r>
          </a:p>
        </p:txBody>
      </p:sp>
    </p:spTree>
    <p:extLst>
      <p:ext uri="{BB962C8B-B14F-4D97-AF65-F5344CB8AC3E}">
        <p14:creationId xmlns:p14="http://schemas.microsoft.com/office/powerpoint/2010/main" val="101824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0883" grpId="0" build="p" bldLvl="2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Segmentation as labeling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Suppose we want to segment an image into foreground and background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400" dirty="0" smtClean="0"/>
              <a:t>Binary labeling problem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14675"/>
            <a:ext cx="24384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14675"/>
            <a:ext cx="24384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114675"/>
            <a:ext cx="2438400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15028" y="6550223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C</a:t>
            </a:r>
            <a:r>
              <a:rPr lang="en-US" sz="1400" b="0" dirty="0" smtClean="0"/>
              <a:t>redit: N. </a:t>
            </a:r>
            <a:r>
              <a:rPr lang="en-US" sz="1400" b="0" dirty="0" err="1" smtClean="0"/>
              <a:t>Snavely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25866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Segmentation as labeling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Suppose we want to segment an image into foreground and background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400" dirty="0" smtClean="0"/>
              <a:t>Binary labeling problem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14675"/>
            <a:ext cx="24384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81338"/>
            <a:ext cx="2514600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76400" y="5029200"/>
            <a:ext cx="5562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b="0" dirty="0">
                <a:solidFill>
                  <a:srgbClr val="000000"/>
                </a:solidFill>
              </a:rPr>
              <a:t>User sketches out a few strokes on foreground and background…</a:t>
            </a:r>
          </a:p>
          <a:p>
            <a:pPr algn="ctr"/>
            <a:endParaRPr lang="en-US" b="0" dirty="0">
              <a:solidFill>
                <a:srgbClr val="000000"/>
              </a:solidFill>
            </a:endParaRPr>
          </a:p>
          <a:p>
            <a:pPr algn="ctr"/>
            <a:r>
              <a:rPr lang="en-US" b="0" dirty="0">
                <a:solidFill>
                  <a:srgbClr val="000000"/>
                </a:solidFill>
              </a:rPr>
              <a:t>How do we </a:t>
            </a:r>
            <a:r>
              <a:rPr lang="en-US" b="0" dirty="0" smtClean="0">
                <a:solidFill>
                  <a:srgbClr val="000000"/>
                </a:solidFill>
              </a:rPr>
              <a:t>label </a:t>
            </a:r>
            <a:r>
              <a:rPr lang="en-US" b="0" dirty="0">
                <a:solidFill>
                  <a:srgbClr val="000000"/>
                </a:solidFill>
              </a:rPr>
              <a:t>the rest of the pixels?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15028" y="6550223"/>
            <a:ext cx="17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Source: N. </a:t>
            </a:r>
            <a:r>
              <a:rPr lang="en-US" sz="1400" b="0" dirty="0" err="1" smtClean="0"/>
              <a:t>Snavely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7300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305800" cy="838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Binary segmentation as energy minimization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52578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Define a labeling </a:t>
            </a:r>
            <a:r>
              <a:rPr lang="en-US" sz="2800" i="1" dirty="0" smtClean="0"/>
              <a:t>L </a:t>
            </a:r>
            <a:r>
              <a:rPr lang="en-US" sz="2800" dirty="0" smtClean="0"/>
              <a:t>as an assignment of each pixel with a 0-1 label (background or foreground)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F</a:t>
            </a:r>
            <a:r>
              <a:rPr lang="en-US" sz="2800" dirty="0" smtClean="0"/>
              <a:t>ind the labeling </a:t>
            </a:r>
            <a:r>
              <a:rPr lang="en-US" sz="2800" i="1" dirty="0" smtClean="0"/>
              <a:t>L </a:t>
            </a:r>
            <a:r>
              <a:rPr lang="en-US" sz="2800" dirty="0" smtClean="0"/>
              <a:t>that minimizes</a:t>
            </a:r>
          </a:p>
          <a:p>
            <a:pPr>
              <a:buFont typeface="Arial" charset="0"/>
              <a:buNone/>
            </a:pPr>
            <a:endParaRPr lang="en-US" sz="2800" dirty="0" smtClean="0"/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1005"/>
            <a:ext cx="61864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657600" y="3886200"/>
            <a:ext cx="1471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solidFill>
                  <a:srgbClr val="0000FF"/>
                </a:solidFill>
              </a:rPr>
              <a:t>data term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638800" y="3932366"/>
            <a:ext cx="18252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solidFill>
                  <a:srgbClr val="007E39"/>
                </a:solidFill>
              </a:rPr>
              <a:t>smoothness </a:t>
            </a:r>
            <a:r>
              <a:rPr lang="en-US" dirty="0" smtClean="0">
                <a:solidFill>
                  <a:srgbClr val="007E39"/>
                </a:solidFill>
              </a:rPr>
              <a:t>term</a:t>
            </a:r>
            <a:endParaRPr lang="en-US" dirty="0">
              <a:solidFill>
                <a:srgbClr val="007E39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124200" y="4450140"/>
            <a:ext cx="2514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b="0" dirty="0" smtClean="0">
                <a:solidFill>
                  <a:srgbClr val="0000FF"/>
                </a:solidFill>
              </a:rPr>
              <a:t>How </a:t>
            </a:r>
            <a:r>
              <a:rPr lang="en-US" b="0" dirty="0">
                <a:solidFill>
                  <a:srgbClr val="0000FF"/>
                </a:solidFill>
              </a:rPr>
              <a:t>similar is each labeled pixel to the foreground </a:t>
            </a:r>
            <a:r>
              <a:rPr lang="en-US" b="0" dirty="0" smtClean="0">
                <a:solidFill>
                  <a:srgbClr val="0000FF"/>
                </a:solidFill>
              </a:rPr>
              <a:t>or </a:t>
            </a:r>
            <a:r>
              <a:rPr lang="en-US" b="0" dirty="0">
                <a:solidFill>
                  <a:srgbClr val="0000FF"/>
                </a:solidFill>
              </a:rPr>
              <a:t>background</a:t>
            </a:r>
            <a:r>
              <a:rPr lang="en-US" b="0" dirty="0" smtClean="0">
                <a:solidFill>
                  <a:srgbClr val="0000FF"/>
                </a:solidFill>
              </a:rPr>
              <a:t>?</a:t>
            </a:r>
            <a:endParaRPr lang="en-US" b="0" dirty="0">
              <a:solidFill>
                <a:srgbClr val="0000FF"/>
              </a:solidFill>
            </a:endParaRPr>
          </a:p>
        </p:txBody>
      </p:sp>
      <p:pic>
        <p:nvPicPr>
          <p:cNvPr id="1002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4513640"/>
            <a:ext cx="2043112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257800" y="4343400"/>
            <a:ext cx="2819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b="0" dirty="0" smtClean="0">
                <a:solidFill>
                  <a:srgbClr val="007E39"/>
                </a:solidFill>
              </a:rPr>
              <a:t>Encourage spatially coherent segments</a:t>
            </a:r>
            <a:endParaRPr lang="en-US" b="0" dirty="0">
              <a:solidFill>
                <a:srgbClr val="007E3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94899" y="6477000"/>
            <a:ext cx="17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Source: N. </a:t>
            </a:r>
            <a:r>
              <a:rPr lang="en-US" sz="1400" b="0" dirty="0" err="1" smtClean="0"/>
              <a:t>Snavely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32074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850582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81600"/>
            <a:ext cx="157162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5726113"/>
            <a:ext cx="15700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00400"/>
            <a:ext cx="10287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698625"/>
            <a:ext cx="56769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"/>
            <a:ext cx="61864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251460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>
            <a:stCxn id="15363" idx="0"/>
          </p:cNvCxnSpPr>
          <p:nvPr/>
        </p:nvCxnSpPr>
        <p:spPr>
          <a:xfrm rot="16200000" flipV="1">
            <a:off x="942975" y="2486025"/>
            <a:ext cx="685800" cy="7429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5363" idx="0"/>
          </p:cNvCxnSpPr>
          <p:nvPr/>
        </p:nvCxnSpPr>
        <p:spPr>
          <a:xfrm rot="16200000" flipV="1">
            <a:off x="1247775" y="2790825"/>
            <a:ext cx="609600" cy="2095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970088" y="5214938"/>
            <a:ext cx="48151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0" dirty="0">
                <a:solidFill>
                  <a:srgbClr val="000000"/>
                </a:solidFill>
              </a:rPr>
              <a:t>: “distance” from pixel to </a:t>
            </a:r>
            <a:r>
              <a:rPr lang="en-US" b="0" dirty="0" smtClean="0">
                <a:solidFill>
                  <a:srgbClr val="000000"/>
                </a:solidFill>
              </a:rPr>
              <a:t>background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962150" y="5802313"/>
            <a:ext cx="47437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0" dirty="0">
                <a:solidFill>
                  <a:srgbClr val="000000"/>
                </a:solidFill>
              </a:rPr>
              <a:t>: “distance” from pixel to </a:t>
            </a:r>
            <a:r>
              <a:rPr lang="en-US" b="0" dirty="0" smtClean="0">
                <a:solidFill>
                  <a:srgbClr val="000000"/>
                </a:solidFill>
              </a:rPr>
              <a:t>foreground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 flipV="1">
            <a:off x="6700838" y="5062538"/>
            <a:ext cx="53816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8800" b="0" dirty="0">
                <a:solidFill>
                  <a:srgbClr val="000000"/>
                </a:solidFill>
                <a:cs typeface="Times New Roman" pitchFamily="18" charset="0"/>
              </a:rPr>
              <a:t>{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239000" y="5181600"/>
            <a:ext cx="1981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0" dirty="0" smtClean="0">
                <a:solidFill>
                  <a:srgbClr val="000000"/>
                </a:solidFill>
              </a:rPr>
              <a:t>computed </a:t>
            </a:r>
            <a:r>
              <a:rPr lang="en-US" sz="1600" b="0" dirty="0">
                <a:solidFill>
                  <a:srgbClr val="000000"/>
                </a:solidFill>
              </a:rPr>
              <a:t>by creating a </a:t>
            </a:r>
            <a:r>
              <a:rPr lang="en-US" sz="1600" b="0" i="1" dirty="0">
                <a:solidFill>
                  <a:srgbClr val="000000"/>
                </a:solidFill>
              </a:rPr>
              <a:t>color model</a:t>
            </a:r>
            <a:r>
              <a:rPr lang="en-US" sz="1600" b="0" dirty="0">
                <a:solidFill>
                  <a:srgbClr val="000000"/>
                </a:solidFill>
              </a:rPr>
              <a:t> from user-labeled pixels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95400" y="-76200"/>
            <a:ext cx="2209800" cy="8763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81600" y="-76200"/>
            <a:ext cx="2590800" cy="8763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15028" y="6550223"/>
            <a:ext cx="17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Source: N. </a:t>
            </a:r>
            <a:r>
              <a:rPr lang="en-US" sz="1400" b="0" dirty="0" err="1" smtClean="0"/>
              <a:t>Snavely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68418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 animBg="1"/>
      <p:bldP spid="2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10000"/>
            <a:ext cx="28130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38350"/>
            <a:ext cx="408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"/>
            <a:ext cx="61864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95400" y="-76200"/>
            <a:ext cx="2209800" cy="8763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1600" y="-76200"/>
            <a:ext cx="2590800" cy="8763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791200"/>
            <a:ext cx="1570038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143000"/>
            <a:ext cx="28194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3181350"/>
            <a:ext cx="157162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515028" y="6550223"/>
            <a:ext cx="17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Source: N. </a:t>
            </a:r>
            <a:r>
              <a:rPr lang="en-US" sz="1400" b="0" dirty="0" err="1" smtClean="0"/>
              <a:t>Snavely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41493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segmentation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The main goal is to identify groups of pixels/regions that “go together perceptually”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76500"/>
            <a:ext cx="72294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63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15400" cy="4525963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Neighboring pixels should generally have the same labels</a:t>
            </a:r>
          </a:p>
          <a:p>
            <a:pPr lvl="1"/>
            <a:r>
              <a:rPr lang="en-US" sz="2400" dirty="0" smtClean="0"/>
              <a:t>Unless the pixels have very different intensities</a:t>
            </a:r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"/>
            <a:ext cx="61864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5400" y="-76200"/>
            <a:ext cx="2209800" cy="8763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5200" y="0"/>
            <a:ext cx="2209800" cy="8001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76600"/>
            <a:ext cx="6369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4114800" y="4495800"/>
            <a:ext cx="4836203" cy="471587"/>
            <a:chOff x="3907972" y="5193268"/>
            <a:chExt cx="4836991" cy="470878"/>
          </a:xfrm>
        </p:grpSpPr>
        <p:pic>
          <p:nvPicPr>
            <p:cNvPr id="3791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7972" y="5345436"/>
              <a:ext cx="590550" cy="318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14" name="TextBox 9"/>
            <p:cNvSpPr txBox="1">
              <a:spLocks noChangeArrowheads="1"/>
            </p:cNvSpPr>
            <p:nvPr/>
          </p:nvSpPr>
          <p:spPr bwMode="auto">
            <a:xfrm>
              <a:off x="4495800" y="5193268"/>
              <a:ext cx="4249163" cy="46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b="0" dirty="0">
                  <a:solidFill>
                    <a:srgbClr val="000000"/>
                  </a:solidFill>
                </a:rPr>
                <a:t>: similarity in intensity of </a:t>
              </a:r>
              <a:r>
                <a:rPr lang="en-US" b="0" i="1" dirty="0">
                  <a:solidFill>
                    <a:srgbClr val="000000"/>
                  </a:solidFill>
                </a:rPr>
                <a:t>p</a:t>
              </a:r>
              <a:r>
                <a:rPr lang="en-US" b="0" dirty="0">
                  <a:solidFill>
                    <a:srgbClr val="000000"/>
                  </a:solidFill>
                </a:rPr>
                <a:t> and </a:t>
              </a:r>
              <a:r>
                <a:rPr lang="en-US" b="0" i="1" dirty="0">
                  <a:solidFill>
                    <a:srgbClr val="000000"/>
                  </a:solidFill>
                </a:rPr>
                <a:t>q</a:t>
              </a:r>
            </a:p>
          </p:txBody>
        </p:sp>
      </p:grp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2967415"/>
            <a:ext cx="21717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1560513" y="4056441"/>
            <a:ext cx="2454527" cy="1582340"/>
            <a:chOff x="1560909" y="4520460"/>
            <a:chExt cx="2454095" cy="1583121"/>
          </a:xfrm>
        </p:grpSpPr>
        <p:sp>
          <p:nvSpPr>
            <p:cNvPr id="11" name="Oval 10"/>
            <p:cNvSpPr/>
            <p:nvPr/>
          </p:nvSpPr>
          <p:spPr>
            <a:xfrm>
              <a:off x="1560909" y="4520460"/>
              <a:ext cx="92059" cy="921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719631" y="4520460"/>
              <a:ext cx="92059" cy="921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white"/>
                </a:solidFill>
              </a:endParaRPr>
            </a:p>
          </p:txBody>
        </p:sp>
        <p:grpSp>
          <p:nvGrpSpPr>
            <p:cNvPr id="37909" name="Group 19"/>
            <p:cNvGrpSpPr>
              <a:grpSpLocks/>
            </p:cNvGrpSpPr>
            <p:nvPr/>
          </p:nvGrpSpPr>
          <p:grpSpPr bwMode="auto">
            <a:xfrm>
              <a:off x="2475309" y="5641688"/>
              <a:ext cx="1539695" cy="461893"/>
              <a:chOff x="2362200" y="5486400"/>
              <a:chExt cx="1539695" cy="461893"/>
            </a:xfrm>
          </p:grpSpPr>
          <p:pic>
            <p:nvPicPr>
              <p:cNvPr id="37911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2200" y="5562600"/>
                <a:ext cx="559425" cy="301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912" name="TextBox 18"/>
              <p:cNvSpPr txBox="1">
                <a:spLocks noChangeArrowheads="1"/>
              </p:cNvSpPr>
              <p:nvPr/>
            </p:nvSpPr>
            <p:spPr bwMode="auto">
              <a:xfrm>
                <a:off x="2882244" y="5486400"/>
                <a:ext cx="1019651" cy="4618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b="0">
                    <a:solidFill>
                      <a:srgbClr val="000000"/>
                    </a:solidFill>
                  </a:rPr>
                  <a:t>=  10.0</a:t>
                </a:r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>
            <a:xfrm rot="16200000" flipV="1">
              <a:off x="1700227" y="4663754"/>
              <a:ext cx="1067327" cy="1041217"/>
            </a:xfrm>
            <a:prstGeom prst="straightConnector1">
              <a:avLst/>
            </a:prstGeom>
            <a:ln w="38100">
              <a:solidFill>
                <a:srgbClr val="3333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27"/>
          <p:cNvGrpSpPr>
            <a:grpSpLocks/>
          </p:cNvGrpSpPr>
          <p:nvPr/>
        </p:nvGrpSpPr>
        <p:grpSpPr bwMode="auto">
          <a:xfrm>
            <a:off x="1027113" y="4513640"/>
            <a:ext cx="1384358" cy="1429960"/>
            <a:chOff x="1027509" y="4977661"/>
            <a:chExt cx="1384425" cy="1430745"/>
          </a:xfrm>
        </p:grpSpPr>
        <p:grpSp>
          <p:nvGrpSpPr>
            <p:cNvPr id="37900" name="Group 16"/>
            <p:cNvGrpSpPr>
              <a:grpSpLocks/>
            </p:cNvGrpSpPr>
            <p:nvPr/>
          </p:nvGrpSpPr>
          <p:grpSpPr bwMode="auto">
            <a:xfrm rot="5400000">
              <a:off x="1176897" y="5056871"/>
              <a:ext cx="250834" cy="92413"/>
              <a:chOff x="1219200" y="4724400"/>
              <a:chExt cx="250834" cy="92413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219201" y="4724721"/>
                <a:ext cx="92126" cy="9207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378038" y="4724721"/>
                <a:ext cx="92126" cy="9207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7901" name="Group 22"/>
            <p:cNvGrpSpPr>
              <a:grpSpLocks/>
            </p:cNvGrpSpPr>
            <p:nvPr/>
          </p:nvGrpSpPr>
          <p:grpSpPr bwMode="auto">
            <a:xfrm>
              <a:off x="1027509" y="5946488"/>
              <a:ext cx="1384425" cy="461918"/>
              <a:chOff x="2362200" y="5486400"/>
              <a:chExt cx="1384425" cy="461918"/>
            </a:xfrm>
          </p:grpSpPr>
          <p:pic>
            <p:nvPicPr>
              <p:cNvPr id="37903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2200" y="5562600"/>
                <a:ext cx="559425" cy="301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904" name="TextBox 24"/>
              <p:cNvSpPr txBox="1">
                <a:spLocks noChangeArrowheads="1"/>
              </p:cNvSpPr>
              <p:nvPr/>
            </p:nvSpPr>
            <p:spPr bwMode="auto">
              <a:xfrm>
                <a:off x="2882244" y="5486400"/>
                <a:ext cx="864381" cy="461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b="0" dirty="0">
                    <a:solidFill>
                      <a:srgbClr val="000000"/>
                    </a:solidFill>
                  </a:rPr>
                  <a:t>=  0.1</a:t>
                </a:r>
              </a:p>
            </p:txBody>
          </p:sp>
        </p:grpSp>
        <p:cxnSp>
          <p:nvCxnSpPr>
            <p:cNvPr id="26" name="Straight Arrow Connector 25"/>
            <p:cNvCxnSpPr/>
            <p:nvPr/>
          </p:nvCxnSpPr>
          <p:spPr>
            <a:xfrm rot="16200000" flipV="1">
              <a:off x="1217847" y="5451072"/>
              <a:ext cx="686176" cy="304815"/>
            </a:xfrm>
            <a:prstGeom prst="straightConnector1">
              <a:avLst/>
            </a:prstGeom>
            <a:ln w="38100">
              <a:solidFill>
                <a:srgbClr val="3333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7515028" y="6550223"/>
            <a:ext cx="17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Source: N. </a:t>
            </a:r>
            <a:r>
              <a:rPr lang="en-US" sz="1400" b="0" dirty="0" err="1" smtClean="0"/>
              <a:t>Snavely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7424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458200" cy="838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Binary segmentation as energy minimization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006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For this problem, we can efficiently find the global minimum using the max flow / min cut algorithm</a:t>
            </a:r>
          </a:p>
        </p:txBody>
      </p:sp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65166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15028" y="6550223"/>
            <a:ext cx="17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Source: N. </a:t>
            </a:r>
            <a:r>
              <a:rPr lang="en-US" sz="1400" b="0" dirty="0" err="1" smtClean="0"/>
              <a:t>Snavely</a:t>
            </a:r>
            <a:endParaRPr lang="en-US" sz="1400" b="0" dirty="0"/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5791200"/>
            <a:ext cx="84582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0" dirty="0">
                <a:sym typeface="Symbol" pitchFamily="18" charset="2"/>
              </a:rPr>
              <a:t>Y. </a:t>
            </a:r>
            <a:r>
              <a:rPr lang="en-US" sz="1800" b="0" dirty="0" err="1" smtClean="0">
                <a:sym typeface="Symbol" pitchFamily="18" charset="2"/>
              </a:rPr>
              <a:t>Boykov</a:t>
            </a:r>
            <a:r>
              <a:rPr lang="en-US" sz="1800" b="0" dirty="0">
                <a:sym typeface="Symbol" pitchFamily="18" charset="2"/>
              </a:rPr>
              <a:t> </a:t>
            </a:r>
            <a:r>
              <a:rPr lang="en-US" sz="1800" b="0" dirty="0" smtClean="0">
                <a:sym typeface="Symbol" pitchFamily="18" charset="2"/>
              </a:rPr>
              <a:t>and M.-P. Jolly</a:t>
            </a:r>
            <a:r>
              <a:rPr lang="en-US" sz="1800" b="0" dirty="0">
                <a:sym typeface="Symbol" pitchFamily="18" charset="2"/>
              </a:rPr>
              <a:t>, </a:t>
            </a:r>
            <a:r>
              <a:rPr lang="en-US" sz="1800" b="0" dirty="0" smtClean="0">
                <a:sym typeface="Symbol" pitchFamily="18" charset="2"/>
                <a:hlinkClick r:id="rId3"/>
              </a:rPr>
              <a:t>Interactive Graph Cuts for </a:t>
            </a:r>
            <a:r>
              <a:rPr lang="en-US" sz="1800" b="0" dirty="0">
                <a:sym typeface="Symbol" pitchFamily="18" charset="2"/>
                <a:hlinkClick r:id="rId3"/>
              </a:rPr>
              <a:t>Optimal Boundary </a:t>
            </a:r>
            <a:r>
              <a:rPr lang="en-US" sz="1800" b="0" dirty="0" smtClean="0">
                <a:sym typeface="Symbol" pitchFamily="18" charset="2"/>
                <a:hlinkClick r:id="rId3"/>
              </a:rPr>
              <a:t>and </a:t>
            </a:r>
            <a:r>
              <a:rPr lang="en-US" sz="1800" b="0" dirty="0">
                <a:sym typeface="Symbol" pitchFamily="18" charset="2"/>
                <a:hlinkClick r:id="rId3"/>
              </a:rPr>
              <a:t>Region Segmentation of Objects in N-D </a:t>
            </a:r>
            <a:r>
              <a:rPr lang="en-US" sz="1800" b="0" dirty="0" smtClean="0">
                <a:sym typeface="Symbol" pitchFamily="18" charset="2"/>
                <a:hlinkClick r:id="rId3"/>
              </a:rPr>
              <a:t>Images</a:t>
            </a:r>
            <a:r>
              <a:rPr lang="en-US" sz="1800" b="0" dirty="0" smtClean="0">
                <a:sym typeface="Symbol" pitchFamily="18" charset="2"/>
              </a:rPr>
              <a:t>, ICCV 2001</a:t>
            </a:r>
            <a:endParaRPr lang="en-US" sz="1800" b="0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7795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Efficient graph-based segmentation</a:t>
            </a:r>
            <a:endParaRPr lang="en-US" dirty="0"/>
          </a:p>
        </p:txBody>
      </p:sp>
      <p:pic>
        <p:nvPicPr>
          <p:cNvPr id="106498" name="Picture 2" descr="http://www.cs.brown.edu/~pff/segment/beac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http://www.cs.brown.edu/~pff/segment/beach-se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668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2" name="Picture 6" descr="http://www.cs.brown.edu/~pff/segment/grai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75944"/>
            <a:ext cx="33147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4" name="Picture 8" descr="http://www.cs.brown.edu/~pff/segment/grain-se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26" y="3429000"/>
            <a:ext cx="334932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443246"/>
            <a:ext cx="9067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r>
              <a:rPr lang="en-US" sz="1600" b="0" dirty="0" smtClean="0"/>
              <a:t>P. </a:t>
            </a:r>
            <a:r>
              <a:rPr lang="en-US" sz="1600" b="0" dirty="0" err="1"/>
              <a:t>Felzenszwalb</a:t>
            </a:r>
            <a:r>
              <a:rPr lang="en-US" sz="1600" b="0" dirty="0"/>
              <a:t> and </a:t>
            </a:r>
            <a:r>
              <a:rPr lang="en-US" sz="1600" b="0" dirty="0" smtClean="0"/>
              <a:t>D. </a:t>
            </a:r>
            <a:r>
              <a:rPr lang="en-US" sz="1600" b="0" dirty="0" err="1" smtClean="0"/>
              <a:t>Huttenlocher</a:t>
            </a:r>
            <a:r>
              <a:rPr lang="en-US" sz="1600" b="0" dirty="0" smtClean="0"/>
              <a:t>, </a:t>
            </a:r>
            <a:r>
              <a:rPr lang="en-US" sz="1600" b="0" dirty="0" smtClean="0">
                <a:hlinkClick r:id="rId6"/>
              </a:rPr>
              <a:t>Efficient </a:t>
            </a:r>
            <a:r>
              <a:rPr lang="en-US" sz="1600" b="0" dirty="0">
                <a:hlinkClick r:id="rId6"/>
              </a:rPr>
              <a:t>Graph-Based Image </a:t>
            </a:r>
            <a:r>
              <a:rPr lang="en-US" sz="1600" b="0" dirty="0" smtClean="0">
                <a:hlinkClick r:id="rId6"/>
              </a:rPr>
              <a:t>Segmentation</a:t>
            </a:r>
            <a:r>
              <a:rPr lang="en-US" sz="1600" b="0" dirty="0" smtClean="0"/>
              <a:t>, IJCV 2004</a:t>
            </a:r>
          </a:p>
        </p:txBody>
      </p:sp>
    </p:spTree>
    <p:extLst>
      <p:ext uri="{BB962C8B-B14F-4D97-AF65-F5344CB8AC3E}">
        <p14:creationId xmlns:p14="http://schemas.microsoft.com/office/powerpoint/2010/main" val="7905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Superpixels</a:t>
            </a:r>
            <a:endParaRPr lang="en-US" dirty="0" smtClean="0"/>
          </a:p>
        </p:txBody>
      </p:sp>
      <p:sp>
        <p:nvSpPr>
          <p:cNvPr id="137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 smtClean="0"/>
              <a:t>Group together similar-looking pixels for efficiency of further processing</a:t>
            </a:r>
          </a:p>
          <a:p>
            <a:pPr lvl="1"/>
            <a:r>
              <a:rPr lang="en-US" sz="2400" dirty="0" smtClean="0"/>
              <a:t>“Bottom-up” process</a:t>
            </a:r>
          </a:p>
          <a:p>
            <a:pPr lvl="1"/>
            <a:r>
              <a:rPr lang="en-US" sz="2400" dirty="0" smtClean="0"/>
              <a:t>Unsupervised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5638" y="2941637"/>
            <a:ext cx="2700337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2897188"/>
            <a:ext cx="27432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2971800" y="6245478"/>
            <a:ext cx="6172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1400" b="0" dirty="0"/>
              <a:t>X. Ren and J. Malik. </a:t>
            </a:r>
            <a:r>
              <a:rPr lang="en-US" sz="1400" dirty="0">
                <a:hlinkClick r:id="rId5"/>
              </a:rPr>
              <a:t>Learning a classification model for segmentation.</a:t>
            </a:r>
            <a:r>
              <a:rPr lang="en-US" sz="1400" b="0" dirty="0"/>
              <a:t> ICCV 2003.</a:t>
            </a:r>
            <a:endParaRPr lang="en-US" sz="1400" dirty="0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746250" y="4267200"/>
            <a:ext cx="25209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“</a:t>
            </a:r>
            <a:r>
              <a:rPr lang="en-US" b="1" dirty="0" err="1"/>
              <a:t>superpixels</a:t>
            </a:r>
            <a:r>
              <a:rPr lang="en-US" b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84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59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Felzenszwalb and </a:t>
            </a:r>
            <a:r>
              <a:rPr lang="en-US" dirty="0" err="1" smtClean="0"/>
              <a:t>Huttenlocher</a:t>
            </a:r>
            <a:r>
              <a:rPr lang="en-US" dirty="0" smtClean="0"/>
              <a:t>: Graph-Based Segmentation</a:t>
            </a:r>
            <a:endParaRPr lang="en-US" dirty="0"/>
          </a:p>
        </p:txBody>
      </p:sp>
      <p:pic>
        <p:nvPicPr>
          <p:cNvPr id="106498" name="Picture 2" descr="http://www.cs.brown.edu/~pff/segment/beac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" y="19812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http://www.cs.brown.edu/~pff/segment/beach-se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20" y="19812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2" name="Picture 6" descr="http://www.cs.brown.edu/~pff/segment/grai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90344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4" name="Picture 8" descr="http://www.cs.brown.edu/~pff/segment/grain-se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45" y="40386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76200" y="4951274"/>
            <a:ext cx="54269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Good for thin regions</a:t>
            </a:r>
          </a:p>
          <a:p>
            <a:r>
              <a:rPr lang="en-US" dirty="0" smtClean="0"/>
              <a:t>+ </a:t>
            </a:r>
            <a:r>
              <a:rPr lang="en-US" dirty="0"/>
              <a:t>Fast, </a:t>
            </a:r>
            <a:r>
              <a:rPr lang="en-US" dirty="0" smtClean="0"/>
              <a:t>runs </a:t>
            </a:r>
            <a:r>
              <a:rPr lang="en-US" dirty="0"/>
              <a:t>in time nearly linear in the number of edges</a:t>
            </a:r>
          </a:p>
          <a:p>
            <a:r>
              <a:rPr lang="en-US" dirty="0" smtClean="0"/>
              <a:t>+ Easy to control coarseness of segmentations</a:t>
            </a:r>
          </a:p>
          <a:p>
            <a:r>
              <a:rPr lang="en-US" dirty="0" smtClean="0"/>
              <a:t>+ Can include both large and small regions</a:t>
            </a:r>
          </a:p>
          <a:p>
            <a:r>
              <a:rPr lang="en-US" dirty="0"/>
              <a:t> </a:t>
            </a:r>
            <a:r>
              <a:rPr lang="en-US" dirty="0" smtClean="0"/>
              <a:t>- Often creates regions with strange shapes</a:t>
            </a:r>
          </a:p>
          <a:p>
            <a:r>
              <a:rPr lang="en-US" dirty="0" smtClean="0"/>
              <a:t> - Sometimes makes very large errors</a:t>
            </a:r>
          </a:p>
        </p:txBody>
      </p:sp>
      <p:sp>
        <p:nvSpPr>
          <p:cNvPr id="5" name="Rectangle 4"/>
          <p:cNvSpPr/>
          <p:nvPr/>
        </p:nvSpPr>
        <p:spPr>
          <a:xfrm>
            <a:off x="865632" y="1295168"/>
            <a:ext cx="6361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400" dirty="0" smtClean="0">
                <a:hlinkClick r:id="rId6"/>
              </a:rPr>
              <a:t>http://www.cs.brown.edu/~pff/segment/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21906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Turbo Pixels: </a:t>
            </a:r>
            <a:r>
              <a:rPr lang="en-US" dirty="0" err="1" smtClean="0"/>
              <a:t>Levinstein</a:t>
            </a:r>
            <a:r>
              <a:rPr lang="en-US" dirty="0" smtClean="0"/>
              <a:t> et al. 2009</a:t>
            </a:r>
            <a:endParaRPr lang="en-US" dirty="0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85" y="1905000"/>
            <a:ext cx="6985864" cy="467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914400"/>
            <a:ext cx="653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http://www.cs.toronto.edu/~kyros/pubs/09.pami.turbopixels.pdf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1371910"/>
            <a:ext cx="6192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Tries to preserve boundaries and produces more regular regions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4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Applications of segmentation</a:t>
            </a:r>
            <a:endParaRPr lang="en-US" altLang="en-US" dirty="0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867400"/>
          </a:xfrm>
        </p:spPr>
        <p:txBody>
          <a:bodyPr/>
          <a:lstStyle/>
          <a:p>
            <a:r>
              <a:rPr lang="en-US" altLang="en-US" sz="2800" dirty="0" smtClean="0"/>
              <a:t>Shot boundary detection</a:t>
            </a:r>
          </a:p>
          <a:p>
            <a:pPr lvl="1"/>
            <a:r>
              <a:rPr lang="en-US" altLang="en-US" sz="2400" dirty="0" smtClean="0"/>
              <a:t>summarize videos by</a:t>
            </a:r>
          </a:p>
          <a:p>
            <a:pPr lvl="2"/>
            <a:r>
              <a:rPr lang="en-US" altLang="en-US" sz="2000" dirty="0" smtClean="0"/>
              <a:t>finding shot boundaries</a:t>
            </a:r>
          </a:p>
          <a:p>
            <a:pPr lvl="2"/>
            <a:r>
              <a:rPr lang="en-US" altLang="en-US" sz="2000" dirty="0" smtClean="0"/>
              <a:t>obtaining “most representative” frame</a:t>
            </a:r>
          </a:p>
          <a:p>
            <a:r>
              <a:rPr lang="en-US" altLang="en-US" sz="2800" dirty="0" smtClean="0"/>
              <a:t>Background subtraction</a:t>
            </a:r>
          </a:p>
          <a:p>
            <a:pPr lvl="1"/>
            <a:r>
              <a:rPr lang="en-US" altLang="en-US" sz="2400" dirty="0" smtClean="0"/>
              <a:t>find “interesting bits” of image by subtracting known background</a:t>
            </a:r>
          </a:p>
          <a:p>
            <a:pPr lvl="2"/>
            <a:r>
              <a:rPr lang="en-US" altLang="en-US" sz="2000" dirty="0"/>
              <a:t>e.g. </a:t>
            </a:r>
            <a:r>
              <a:rPr lang="en-US" altLang="en-US" sz="2000" dirty="0" smtClean="0"/>
              <a:t>sports videos</a:t>
            </a:r>
          </a:p>
          <a:p>
            <a:pPr lvl="2"/>
            <a:r>
              <a:rPr lang="en-US" altLang="en-US" sz="2000" dirty="0" smtClean="0"/>
              <a:t>e.g. find person in an office</a:t>
            </a:r>
          </a:p>
          <a:p>
            <a:pPr lvl="2"/>
            <a:r>
              <a:rPr lang="en-US" altLang="en-US" sz="2000" dirty="0" smtClean="0"/>
              <a:t>e.g. find cars on a road</a:t>
            </a:r>
          </a:p>
          <a:p>
            <a:r>
              <a:rPr lang="en-US" altLang="en-US" sz="2800" dirty="0" smtClean="0"/>
              <a:t>Interactive segmentation</a:t>
            </a:r>
          </a:p>
          <a:p>
            <a:pPr lvl="1"/>
            <a:r>
              <a:rPr lang="en-US" altLang="en-US" sz="2400" dirty="0" smtClean="0"/>
              <a:t>user marks some foreground/background pixels</a:t>
            </a:r>
          </a:p>
          <a:p>
            <a:pPr lvl="1"/>
            <a:r>
              <a:rPr lang="en-US" altLang="en-US" sz="2400" dirty="0" smtClean="0"/>
              <a:t>system cuts object out of image</a:t>
            </a:r>
          </a:p>
          <a:p>
            <a:pPr lvl="2"/>
            <a:r>
              <a:rPr lang="en-US" altLang="en-US" sz="2000" dirty="0" smtClean="0"/>
              <a:t>useful for image editing, etc.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5642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54102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Segmentation is a difficult </a:t>
            </a:r>
            <a:r>
              <a:rPr lang="en-US" sz="2800" dirty="0" smtClean="0"/>
              <a:t>topic with a </a:t>
            </a:r>
            <a:r>
              <a:rPr lang="en-US" sz="2800" dirty="0"/>
              <a:t>huge variety of </a:t>
            </a:r>
            <a:r>
              <a:rPr lang="en-US" sz="2800" dirty="0" smtClean="0"/>
              <a:t>implementations.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It is typically </a:t>
            </a:r>
            <a:r>
              <a:rPr lang="en-US" sz="2400" dirty="0" smtClean="0"/>
              <a:t>hard </a:t>
            </a:r>
            <a:r>
              <a:rPr lang="en-US" sz="2400" dirty="0"/>
              <a:t>to assess the performance of </a:t>
            </a:r>
            <a:r>
              <a:rPr lang="en-US" sz="2400" dirty="0" smtClean="0"/>
              <a:t>a </a:t>
            </a:r>
            <a:r>
              <a:rPr lang="en-US" sz="2400" dirty="0" err="1" smtClean="0"/>
              <a:t>segmenter</a:t>
            </a:r>
            <a:r>
              <a:rPr lang="en-US" sz="2400" dirty="0" smtClean="0"/>
              <a:t> </a:t>
            </a:r>
            <a:r>
              <a:rPr lang="en-US" sz="2400" dirty="0"/>
              <a:t>at a level more useful than that of showing some </a:t>
            </a:r>
            <a:r>
              <a:rPr lang="en-US" sz="2400" dirty="0" smtClean="0"/>
              <a:t>examples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There really is not </a:t>
            </a:r>
            <a:r>
              <a:rPr lang="en-US" sz="2800" dirty="0"/>
              <a:t>much theory available to predict what should be clustered </a:t>
            </a:r>
            <a:r>
              <a:rPr lang="en-US" sz="2800"/>
              <a:t>and </a:t>
            </a:r>
            <a:r>
              <a:rPr lang="en-US" sz="2800" smtClean="0"/>
              <a:t>how.</a:t>
            </a:r>
            <a:endParaRPr lang="en-US" sz="2800" dirty="0" smtClean="0"/>
          </a:p>
          <a:p>
            <a:pPr>
              <a:spcAft>
                <a:spcPts val="600"/>
              </a:spcAft>
            </a:pPr>
            <a:r>
              <a:rPr lang="en-US" sz="2800" dirty="0"/>
              <a:t>Everyone should know about some clustering techniques like k-means, mean shift, </a:t>
            </a:r>
            <a:r>
              <a:rPr lang="en-US" sz="2800" dirty="0" smtClean="0"/>
              <a:t>and at </a:t>
            </a:r>
            <a:r>
              <a:rPr lang="en-US" sz="2800" dirty="0"/>
              <a:t>least one graph-based clustering algorithm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these ideas are just so useful for so many </a:t>
            </a:r>
            <a:r>
              <a:rPr lang="en-US" sz="2400" dirty="0" smtClean="0"/>
              <a:t>applications </a:t>
            </a:r>
            <a:endParaRPr lang="en-US" sz="24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segmentation is just one application of clustering.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E0AF3-3D43-4E55-B5A9-1381C9963C77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2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Slide Credits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Svetlana </a:t>
            </a:r>
            <a:r>
              <a:rPr lang="en-US" altLang="en-US" dirty="0" err="1" smtClean="0"/>
              <a:t>Lazebnik</a:t>
            </a:r>
            <a:r>
              <a:rPr lang="en-US" altLang="en-US" dirty="0" smtClean="0"/>
              <a:t> – UIUC</a:t>
            </a:r>
          </a:p>
          <a:p>
            <a:r>
              <a:rPr lang="en-US" altLang="en-US" dirty="0" smtClean="0"/>
              <a:t>Derek </a:t>
            </a:r>
            <a:r>
              <a:rPr lang="en-US" altLang="en-US" dirty="0" err="1" smtClean="0"/>
              <a:t>Hoiem</a:t>
            </a:r>
            <a:r>
              <a:rPr lang="en-US" altLang="en-US" dirty="0" smtClean="0"/>
              <a:t> – UIUC</a:t>
            </a:r>
          </a:p>
          <a:p>
            <a:r>
              <a:rPr lang="en-US" altLang="en-US" dirty="0" smtClean="0"/>
              <a:t>David Forsyth - UIUC</a:t>
            </a:r>
          </a:p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E0AF3-3D43-4E55-B5A9-1381C9963C77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7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Next class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/>
              <a:t>Object detection and recognition</a:t>
            </a:r>
          </a:p>
          <a:p>
            <a:r>
              <a:rPr lang="en-US" altLang="en-US" dirty="0" smtClean="0"/>
              <a:t>Readings for next lecture: </a:t>
            </a:r>
          </a:p>
          <a:p>
            <a:pPr lvl="1"/>
            <a:r>
              <a:rPr lang="en-US" altLang="en-US" dirty="0"/>
              <a:t>Forsyth and </a:t>
            </a:r>
            <a:r>
              <a:rPr lang="en-US" altLang="en-US" dirty="0" smtClean="0"/>
              <a:t>Ponce chapter 17 and 18</a:t>
            </a:r>
            <a:endParaRPr lang="en-US" altLang="en-US" dirty="0"/>
          </a:p>
          <a:p>
            <a:pPr lvl="1"/>
            <a:r>
              <a:rPr lang="en-US" altLang="en-US" dirty="0" smtClean="0"/>
              <a:t> </a:t>
            </a:r>
            <a:r>
              <a:rPr lang="en-US" altLang="en-US" dirty="0" err="1" smtClean="0"/>
              <a:t>Szelinski</a:t>
            </a:r>
            <a:r>
              <a:rPr lang="en-US" altLang="en-US" dirty="0" smtClean="0"/>
              <a:t> chapter 14</a:t>
            </a:r>
          </a:p>
          <a:p>
            <a:r>
              <a:rPr lang="en-US" altLang="en-US" dirty="0" smtClean="0"/>
              <a:t>Readings for today: </a:t>
            </a:r>
          </a:p>
          <a:p>
            <a:pPr lvl="1"/>
            <a:r>
              <a:rPr lang="en-US" altLang="en-US" dirty="0" smtClean="0"/>
              <a:t>Forsyth </a:t>
            </a:r>
            <a:r>
              <a:rPr lang="en-US" altLang="en-US" dirty="0"/>
              <a:t>and Ponce </a:t>
            </a:r>
            <a:r>
              <a:rPr lang="en-US" dirty="0" smtClean="0"/>
              <a:t>chapter 9</a:t>
            </a:r>
          </a:p>
          <a:p>
            <a:pPr lvl="1"/>
            <a:r>
              <a:rPr lang="en-US" altLang="en-US" dirty="0" err="1" smtClean="0"/>
              <a:t>Szelinski</a:t>
            </a:r>
            <a:r>
              <a:rPr lang="en-US" altLang="en-US" dirty="0" smtClean="0"/>
              <a:t> chapter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E0AF3-3D43-4E55-B5A9-1381C9963C77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9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segmentation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Separate image into “coherent objects”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81200"/>
            <a:ext cx="585787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03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ctrTitle"/>
          </p:nvPr>
        </p:nvSpPr>
        <p:spPr>
          <a:xfrm>
            <a:off x="1220788" y="2568575"/>
            <a:ext cx="5029200" cy="1470025"/>
          </a:xfrm>
        </p:spPr>
        <p:txBody>
          <a:bodyPr/>
          <a:lstStyle/>
          <a:p>
            <a:r>
              <a:rPr lang="en-US" altLang="en-US" sz="7200" smtClean="0"/>
              <a:t>Questions</a:t>
            </a:r>
          </a:p>
        </p:txBody>
      </p:sp>
      <p:pic>
        <p:nvPicPr>
          <p:cNvPr id="37891" name="Picture 2" descr="C:\Users\inwogu\AppData\Local\Microsoft\Windows\Temporary Internet Files\Content.IE5\K462S48W\MP900315598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035175"/>
            <a:ext cx="25908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E26C85-E602-4510-8D6F-BDDBA0749E04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segmented images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65200"/>
            <a:ext cx="28956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965200"/>
            <a:ext cx="28956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965200"/>
            <a:ext cx="28956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895600"/>
            <a:ext cx="28956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2895600"/>
            <a:ext cx="28956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2895600"/>
            <a:ext cx="28956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4800600"/>
            <a:ext cx="28956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4200" y="4800600"/>
            <a:ext cx="28956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9800" y="4800600"/>
            <a:ext cx="28956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83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4620</TotalTime>
  <Words>2493</Words>
  <Application>Microsoft Office PowerPoint</Application>
  <PresentationFormat>On-screen Show (4:3)</PresentationFormat>
  <Paragraphs>517</Paragraphs>
  <Slides>80</Slides>
  <Notes>47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3" baseType="lpstr">
      <vt:lpstr>Office Theme</vt:lpstr>
      <vt:lpstr>Image</vt:lpstr>
      <vt:lpstr>Equation</vt:lpstr>
      <vt:lpstr>CSE 473/573  Computer Vision and Image Processing (CVIP)</vt:lpstr>
      <vt:lpstr>Schedule</vt:lpstr>
      <vt:lpstr>Digital image manipulations</vt:lpstr>
      <vt:lpstr>Perceptual grouping</vt:lpstr>
      <vt:lpstr>Motion and perceptual organization</vt:lpstr>
      <vt:lpstr>PowerPoint Presentation</vt:lpstr>
      <vt:lpstr>Image segmentation</vt:lpstr>
      <vt:lpstr>Image segmentation</vt:lpstr>
      <vt:lpstr>Examples of segmented images</vt:lpstr>
      <vt:lpstr>Why do segmentation?</vt:lpstr>
      <vt:lpstr>Task 1: Primitives for other tasks</vt:lpstr>
      <vt:lpstr>Example of segments as primitives for recognition</vt:lpstr>
      <vt:lpstr>Task 2: Recognition</vt:lpstr>
      <vt:lpstr>Task 3: Image manipulation</vt:lpstr>
      <vt:lpstr>Challenges with segmentation</vt:lpstr>
      <vt:lpstr>High-level approaches to segmentation</vt:lpstr>
      <vt:lpstr>Approaches to segmentation</vt:lpstr>
      <vt:lpstr>Segmentation as clustering</vt:lpstr>
      <vt:lpstr>Segmentation as clustering</vt:lpstr>
      <vt:lpstr>K-means algorithm</vt:lpstr>
      <vt:lpstr>K-means algorithm</vt:lpstr>
      <vt:lpstr>K-means</vt:lpstr>
      <vt:lpstr>K-means: design choices</vt:lpstr>
      <vt:lpstr>How to choose the number of clusters?</vt:lpstr>
      <vt:lpstr>How to choose the number of clusters?</vt:lpstr>
      <vt:lpstr>How to evaluate clusters?</vt:lpstr>
      <vt:lpstr>Common similarity/distance measures</vt:lpstr>
      <vt:lpstr>Conclusions: K-means</vt:lpstr>
      <vt:lpstr>K-medoids</vt:lpstr>
      <vt:lpstr>K-Means pros and cons</vt:lpstr>
      <vt:lpstr>Mean shift segmentation</vt:lpstr>
      <vt:lpstr>Mean shift algorithm</vt:lpstr>
      <vt:lpstr>Kernel density estimation (KDE)</vt:lpstr>
      <vt:lpstr>Kernel density estimation</vt:lpstr>
      <vt:lpstr>Kernel density estimation</vt:lpstr>
      <vt:lpstr>Mean shift</vt:lpstr>
      <vt:lpstr>Mean shift</vt:lpstr>
      <vt:lpstr>Mean shift</vt:lpstr>
      <vt:lpstr>Mean shift</vt:lpstr>
      <vt:lpstr>Mean shift</vt:lpstr>
      <vt:lpstr>Mean shift</vt:lpstr>
      <vt:lpstr>Mean shift</vt:lpstr>
      <vt:lpstr>Computing the Mean Shift</vt:lpstr>
      <vt:lpstr>Real Modality Analysis</vt:lpstr>
      <vt:lpstr>Attraction basin</vt:lpstr>
      <vt:lpstr>Attraction basin</vt:lpstr>
      <vt:lpstr>PowerPoint Presentation</vt:lpstr>
      <vt:lpstr>Mean shift clustering</vt:lpstr>
      <vt:lpstr>Segmentation by Mean Shift</vt:lpstr>
      <vt:lpstr>Mean shift segmentation results</vt:lpstr>
      <vt:lpstr>PowerPoint Presentation</vt:lpstr>
      <vt:lpstr>Mean shift pros and cons</vt:lpstr>
      <vt:lpstr>Further reading on mean shift</vt:lpstr>
      <vt:lpstr>Segmentation as graph partitioning</vt:lpstr>
      <vt:lpstr>Segmentation as graph partitioning</vt:lpstr>
      <vt:lpstr>Measuring affinity</vt:lpstr>
      <vt:lpstr>Measuring affinity</vt:lpstr>
      <vt:lpstr>Segmentation as graph partitioning</vt:lpstr>
      <vt:lpstr>General: Graph cut</vt:lpstr>
      <vt:lpstr>Minimum cut</vt:lpstr>
      <vt:lpstr>Normalized cut</vt:lpstr>
      <vt:lpstr>Normalized cut</vt:lpstr>
      <vt:lpstr>PowerPoint Presentation</vt:lpstr>
      <vt:lpstr>Normalized cuts: Pro and con</vt:lpstr>
      <vt:lpstr>Segmentation as labeling</vt:lpstr>
      <vt:lpstr>Segmentation as labeling</vt:lpstr>
      <vt:lpstr>Binary segmentation as energy minimization</vt:lpstr>
      <vt:lpstr>PowerPoint Presentation</vt:lpstr>
      <vt:lpstr>PowerPoint Presentation</vt:lpstr>
      <vt:lpstr>PowerPoint Presentation</vt:lpstr>
      <vt:lpstr>Binary segmentation as energy minimization</vt:lpstr>
      <vt:lpstr>Efficient graph-based segmentation</vt:lpstr>
      <vt:lpstr>Superpixels</vt:lpstr>
      <vt:lpstr>Felzenszwalb and Huttenlocher: Graph-Based Segmentation</vt:lpstr>
      <vt:lpstr>Turbo Pixels: Levinstein et al. 2009</vt:lpstr>
      <vt:lpstr>Applications of segmentation</vt:lpstr>
      <vt:lpstr>Final thoughts</vt:lpstr>
      <vt:lpstr>Slide Credits</vt:lpstr>
      <vt:lpstr>Next class</vt:lpstr>
      <vt:lpstr>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473/573  Computer Vision and Image Processing (CVIP)</dc:title>
  <dc:creator>inwogu</dc:creator>
  <cp:lastModifiedBy>inwogu</cp:lastModifiedBy>
  <cp:revision>379</cp:revision>
  <dcterms:created xsi:type="dcterms:W3CDTF">2006-08-16T00:00:00Z</dcterms:created>
  <dcterms:modified xsi:type="dcterms:W3CDTF">2014-10-20T18:48:47Z</dcterms:modified>
</cp:coreProperties>
</file>